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strictFirstAndLastChars="0" saveSubsetFonts="1">
  <p:sldMasterIdLst>
    <p:sldMasterId id="2147483812" r:id="rId1"/>
    <p:sldMasterId id="2147483813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</p:sldIdLst>
  <p:sldSz cx="9906000" cy="6858000" type="A4"/>
  <p:notesSz cx="6797675" cy="9926638"/>
  <p:defaultTextStyle>
    <a:defPPr>
      <a:defRPr lang="en-US"/>
    </a:defPPr>
    <a:lvl1pPr algn="ctr" rtl="0" eaLnBrk="0" fontAlgn="base" hangingPunct="0">
      <a:spcBef>
        <a:spcPct val="25000"/>
      </a:spcBef>
      <a:spcAft>
        <a:spcPct val="25000"/>
      </a:spcAft>
      <a:buClr>
        <a:schemeClr val="bg1"/>
      </a:buClr>
      <a:buFont typeface="Wingdings"/>
      <a:defRPr sz="1200" kern="1200">
        <a:solidFill>
          <a:schemeClr val="tx1"/>
        </a:solidFill>
        <a:latin typeface="Arial"/>
        <a:ea typeface="굴림"/>
        <a:cs typeface="+mn-cs"/>
      </a:defRPr>
    </a:lvl1pPr>
    <a:lvl2pPr marL="457200" algn="ctr" rtl="0" eaLnBrk="0" fontAlgn="base" hangingPunct="0">
      <a:spcBef>
        <a:spcPct val="25000"/>
      </a:spcBef>
      <a:spcAft>
        <a:spcPct val="25000"/>
      </a:spcAft>
      <a:buClr>
        <a:schemeClr val="bg1"/>
      </a:buClr>
      <a:buFont typeface="Wingdings"/>
      <a:defRPr sz="1200" kern="1200">
        <a:solidFill>
          <a:schemeClr val="tx1"/>
        </a:solidFill>
        <a:latin typeface="Arial"/>
        <a:ea typeface="굴림"/>
        <a:cs typeface="+mn-cs"/>
      </a:defRPr>
    </a:lvl2pPr>
    <a:lvl3pPr marL="914400" algn="ctr" rtl="0" eaLnBrk="0" fontAlgn="base" hangingPunct="0">
      <a:spcBef>
        <a:spcPct val="25000"/>
      </a:spcBef>
      <a:spcAft>
        <a:spcPct val="25000"/>
      </a:spcAft>
      <a:buClr>
        <a:schemeClr val="bg1"/>
      </a:buClr>
      <a:buFont typeface="Wingdings"/>
      <a:defRPr sz="1200" kern="1200">
        <a:solidFill>
          <a:schemeClr val="tx1"/>
        </a:solidFill>
        <a:latin typeface="Arial"/>
        <a:ea typeface="굴림"/>
        <a:cs typeface="+mn-cs"/>
      </a:defRPr>
    </a:lvl3pPr>
    <a:lvl4pPr marL="1371600" algn="ctr" rtl="0" eaLnBrk="0" fontAlgn="base" hangingPunct="0">
      <a:spcBef>
        <a:spcPct val="25000"/>
      </a:spcBef>
      <a:spcAft>
        <a:spcPct val="25000"/>
      </a:spcAft>
      <a:buClr>
        <a:schemeClr val="bg1"/>
      </a:buClr>
      <a:buFont typeface="Wingdings"/>
      <a:defRPr sz="1200" kern="1200">
        <a:solidFill>
          <a:schemeClr val="tx1"/>
        </a:solidFill>
        <a:latin typeface="Arial"/>
        <a:ea typeface="굴림"/>
        <a:cs typeface="+mn-cs"/>
      </a:defRPr>
    </a:lvl4pPr>
    <a:lvl5pPr marL="1828800" algn="ctr" rtl="0" eaLnBrk="0" fontAlgn="base" hangingPunct="0">
      <a:spcBef>
        <a:spcPct val="25000"/>
      </a:spcBef>
      <a:spcAft>
        <a:spcPct val="25000"/>
      </a:spcAft>
      <a:buClr>
        <a:schemeClr val="bg1"/>
      </a:buClr>
      <a:buFont typeface="Wingdings"/>
      <a:defRPr sz="1200" kern="1200">
        <a:solidFill>
          <a:schemeClr val="tx1"/>
        </a:solidFill>
        <a:latin typeface="Arial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Arial"/>
        <a:ea typeface="굴림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Arial"/>
        <a:ea typeface="굴림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Arial"/>
        <a:ea typeface="굴림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Arial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7588"/>
    <p:restoredTop sz="99550"/>
  </p:normalViewPr>
  <p:slideViewPr>
    <p:cSldViewPr snapToObjects="1">
      <p:cViewPr>
        <p:scale>
          <a:sx n="130" d="100"/>
          <a:sy n="130" d="100"/>
        </p:scale>
        <p:origin x="576" y="96"/>
      </p:cViewPr>
      <p:guideLst>
        <p:guide orient="horz" pos="2159"/>
        <p:guide pos="3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098"/>
    </p:cViewPr>
  </p:sorterViewPr>
  <p:notesViewPr>
    <p:cSldViewPr snapToObjects="1">
      <p:cViewPr varScale="1">
        <p:scale>
          <a:sx n="68" d="100"/>
          <a:sy n="68" d="100"/>
        </p:scale>
        <p:origin x="-2874" y="-102"/>
      </p:cViewPr>
      <p:guideLst>
        <p:guide orient="horz" pos="3123"/>
        <p:guide pos="2140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presProps" Target="presProps.xml"  /><Relationship Id="rId104" Type="http://schemas.openxmlformats.org/officeDocument/2006/relationships/viewProps" Target="viewProps.xml"  /><Relationship Id="rId105" Type="http://schemas.openxmlformats.org/officeDocument/2006/relationships/theme" Target="theme/theme1.xml"  /><Relationship Id="rId106" Type="http://schemas.openxmlformats.org/officeDocument/2006/relationships/tableStyles" Target="tableStyles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t" anchorCtr="0"/>
          <a:lstStyle>
            <a:lvl1pPr algn="l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t" anchorCtr="0"/>
          <a:lstStyle>
            <a:lvl1pPr algn="r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b" anchorCtr="0"/>
          <a:lstStyle>
            <a:lvl1pPr algn="l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b" anchorCtr="0"/>
          <a:lstStyle>
            <a:lvl1pPr algn="r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fld id="{C121CBEC-F840-47FB-B16F-1609A90E49E4}" type="slidenum">
              <a:rPr lang="ko-KR" altLang="en-US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t" anchorCtr="0"/>
          <a:lstStyle>
            <a:lvl1pPr algn="l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t" anchorCtr="0"/>
          <a:lstStyle>
            <a:lvl1pPr algn="r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720725" y="744538"/>
            <a:ext cx="5376863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04875" y="4714875"/>
            <a:ext cx="4987925" cy="446881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t" anchorCtr="0"/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  <a:endParaRPr lang="en-US" altLang="ko-KR"/>
          </a:p>
          <a:p>
            <a:pPr lvl="1">
              <a:defRPr lang="ko-KR" altLang="en-US"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 lang="ko-KR" altLang="en-US"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 lang="ko-KR" altLang="en-US"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b" anchorCtr="0"/>
          <a:lstStyle>
            <a:lvl1pPr algn="l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2217" tIns="46112" rIns="92217" bIns="46112" anchor="b" anchorCtr="0"/>
          <a:lstStyle>
            <a:lvl1pPr algn="r" defTabSz="915988"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Times New Roman"/>
              </a:defRPr>
            </a:lvl1pPr>
          </a:lstStyle>
          <a:p>
            <a:pPr>
              <a:defRPr lang="ko-KR"/>
            </a:pPr>
            <a:fld id="{4585C176-5A44-4510-BA21-8BE7765042F7}" type="slidenum">
              <a:rPr lang="ko-KR" altLang="en-US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/>
            </a:pPr>
            <a:fld id="{4585C176-5A44-4510-BA21-8BE7765042F7}" type="slidenum">
              <a:rPr lang="en-US" altLang="en-US"/>
              <a:pPr>
                <a:defRPr lang="ko-KR"/>
              </a:pPr>
              <a:t>80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1"/>
          <p:cNvSpPr>
            <a:spLocks noChangeArrowheads="1"/>
          </p:cNvSpPr>
          <p:nvPr/>
        </p:nvSpPr>
        <p:spPr bwMode="auto">
          <a:xfrm>
            <a:off x="0" y="0"/>
            <a:ext cx="9906000" cy="350520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CFBBC4A9-88BB-4C13-8EB2-E6F440D15E7E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34250" y="171450"/>
            <a:ext cx="2355850" cy="10937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61938" y="171450"/>
            <a:ext cx="6919912" cy="10937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8904" y="6309320"/>
            <a:ext cx="206375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0FFB40B7-F975-44E4-973C-A72FED32264E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030" y="398422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4280" y="398422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444" y="6357749"/>
            <a:ext cx="2312073" cy="365205"/>
          </a:xfrm>
          <a:prstGeom prst="rect">
            <a:avLst/>
          </a:prstGeom>
        </p:spPr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5536" y="6357749"/>
            <a:ext cx="3137814" cy="365205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872543" y="6522951"/>
            <a:ext cx="2064068" cy="287431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ctr" defTabSz="58865824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lang="ko-KR" altLang="en-US" sz="12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defRPr>
            </a:lvl1pPr>
          </a:lstStyle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6E6D9990-49B0-4997-BED2-633268939770}" type="slidenum"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cs typeface="+mn-cs"/>
              </a:rPr>
              <a:pPr marL="0" lvl="0" indent="0" algn="ctr" defTabSz="57938800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49" y="2130425"/>
            <a:ext cx="84201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872543" y="6522951"/>
            <a:ext cx="2064068" cy="287431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ctr" defTabSz="58865824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lang="ko-KR" altLang="en-US" sz="12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defRPr>
            </a:lvl1pPr>
          </a:lstStyle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44BB7ED1-685D-45C6-AB1A-C31B2ABD6934}" type="slidenum"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cs typeface="+mn-cs"/>
              </a:rPr>
              <a:pPr marL="0" lvl="0" indent="0" algn="ctr" defTabSz="57938800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102" y="4405930"/>
            <a:ext cx="7770134" cy="13617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066" y="1599847"/>
            <a:ext cx="4037423" cy="45249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845" y="1599847"/>
            <a:ext cx="4037423" cy="45249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5895" y="1642701"/>
            <a:ext cx="8227201" cy="45242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5B86BCDD-ABA8-4226-A02C-A51F0A9A3C5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4030" y="398422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4280" y="3984220"/>
            <a:ext cx="437515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872543" y="6522951"/>
            <a:ext cx="2064068" cy="287431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ctr" defTabSz="58865824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lang="ko-KR" altLang="en-US" sz="12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defRPr>
            </a:lvl1pPr>
          </a:lstStyle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6E6D9990-49B0-4997-BED2-633268939770}" type="slidenum"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cs typeface="+mn-cs"/>
              </a:rPr>
              <a:pPr marL="0" lvl="0" indent="0" algn="ctr" defTabSz="57938800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1765" y="4799543"/>
            <a:ext cx="5484801" cy="56661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1765" y="612640"/>
            <a:ext cx="5484801" cy="4113894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1765" y="5366156"/>
            <a:ext cx="5484801" cy="804684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066" y="6354951"/>
            <a:ext cx="2132978" cy="365044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3289" y="6354951"/>
            <a:ext cx="2894756" cy="36504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1290" y="6354951"/>
            <a:ext cx="2132978" cy="365044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9233" y="2129956"/>
            <a:ext cx="9141335" cy="1469701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066" y="6354951"/>
            <a:ext cx="2132978" cy="365044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289" y="6354951"/>
            <a:ext cx="2894756" cy="36504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1290" y="6354951"/>
            <a:ext cx="2132978" cy="365044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066" y="274577"/>
            <a:ext cx="8227201" cy="1142748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3867" y="2195606"/>
            <a:ext cx="4854984" cy="32392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7468" y="274577"/>
            <a:ext cx="2056800" cy="585023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066" y="274577"/>
            <a:ext cx="6018045" cy="5850237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49405D00-FD90-4D7E-AFF7-343B92A0E32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61938" y="685800"/>
            <a:ext cx="4637087" cy="5794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51425" y="685800"/>
            <a:ext cx="4638675" cy="5794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AE2039CC-F135-4024-9C74-145FE4B0521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D07F3723-A331-4FFC-B3F9-1D7916814FF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72880" y="6523428"/>
            <a:ext cx="2063750" cy="287566"/>
          </a:xfrm>
          <a:ln/>
        </p:spPr>
        <p:txBody>
          <a:bodyPr/>
          <a:lstStyle>
            <a:lvl1pPr>
              <a:defRPr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C901A90A-51E9-4B3D-970E-5E426F951B6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-</a:t>
            </a:r>
            <a:endParaRPr lang="ko-KR" altLang="ko-KR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72880" y="6523428"/>
            <a:ext cx="2063750" cy="287566"/>
          </a:xfrm>
          <a:ln/>
        </p:spPr>
        <p:txBody>
          <a:bodyPr/>
          <a:lstStyle>
            <a:lvl1pPr>
              <a:defRPr>
                <a:solidFill>
                  <a:srgbClr val="80808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C901A90A-51E9-4B3D-970E-5E426F951B6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-</a:t>
            </a:r>
            <a:endParaRPr lang="ko-KR" altLang="ko-KR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BA2DA32A-F3BB-41DF-AC56-86AF8C1BCFE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Page </a:t>
            </a:r>
            <a:fld id="{7902C462-9337-4C59-AF74-2545D7D57676}" type="slidenum">
              <a:rPr lang="en-US" altLang="ko-KR"/>
              <a:pPr>
                <a:defRPr/>
              </a:pPr>
              <a:t>‹#›</a:t>
            </a:fld>
            <a:r>
              <a:rPr lang="en-US" altLang="ko-KR" dirty="0"/>
              <a:t> / Total Pages</a:t>
            </a:r>
            <a:endParaRPr lang="ko-KR" altLang="ko-KR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AC Photograph - Innovator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7" name="Rectangle 71"/>
          <p:cNvSpPr>
            <a:spLocks noChangeArrowheads="1"/>
          </p:cNvSpPr>
          <p:nvPr/>
        </p:nvSpPr>
        <p:spPr>
          <a:xfrm>
            <a:off x="0" y="0"/>
            <a:ext cx="9906000" cy="609600"/>
          </a:xfrm>
          <a:prstGeom prst="rect">
            <a:avLst/>
          </a:prstGeom>
          <a:solidFill>
            <a:srgbClr val="006699"/>
          </a:solidFill>
          <a:ln w="9525">
            <a:noFill/>
            <a:miter/>
          </a:ln>
          <a:effectLst/>
        </p:spPr>
        <p:txBody>
          <a:bodyPr wrap="none" lIns="90000" tIns="46800" rIns="90000" bIns="46800" anchor="ctr"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2970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921125" y="6249988"/>
            <a:ext cx="2063750" cy="457200"/>
          </a:xfrm>
          <a:prstGeom prst="rect">
            <a:avLst/>
          </a:prstGeom>
          <a:noFill/>
          <a:ln w="12700">
            <a:noFill/>
            <a:miter/>
          </a:ln>
          <a:effectLst/>
        </p:spPr>
        <p:txBody>
          <a:bodyPr vert="horz" wrap="square" lIns="91440" tIns="45720" rIns="91440" bIns="45720" anchor="b" anchorCtr="0"/>
          <a:lstStyle>
            <a:lvl1pPr>
              <a:spcBef>
                <a:spcPct val="0"/>
              </a:spcBef>
              <a:spcAft>
                <a:spcPct val="0"/>
              </a:spcAft>
              <a:buClrTx/>
              <a:buNone/>
              <a:defRPr smtClean="0">
                <a:latin typeface="+mn-ea"/>
              </a:defRPr>
            </a:lvl1pPr>
          </a:lstStyle>
          <a:p>
            <a:pPr>
              <a:defRPr lang="ko-KR"/>
            </a:pPr>
            <a:r>
              <a:rPr lang="en-US" altLang="ko-KR"/>
              <a:t>Page </a:t>
            </a:r>
            <a:fld id="{61EB4193-1A60-460E-9584-6872C09CD98C}" type="slidenum">
              <a:rPr lang="en-US" altLang="ko-KR"/>
              <a:pPr>
                <a:defRPr lang="ko-KR"/>
              </a:pPr>
              <a:t>‹#›</a:t>
            </a:fld>
            <a:r>
              <a:rPr lang="en-US" altLang="ko-KR"/>
              <a:t> / Total Pages</a:t>
            </a:r>
            <a:endParaRPr lang="ko-KR" altLang="ko-KR"/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>
          <a:xfrm>
            <a:off x="633413" y="1843088"/>
            <a:ext cx="8747125" cy="4316412"/>
          </a:xfrm>
          <a:prstGeom prst="rect">
            <a:avLst/>
          </a:prstGeom>
          <a:noFill/>
          <a:ln w="12700">
            <a:noFill/>
            <a:miter/>
          </a:ln>
          <a:effectLst/>
        </p:spPr>
        <p:txBody>
          <a:bodyPr lIns="90488" tIns="44450" rIns="90488" bIns="44450"/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ko-KR" sz="1600" b="1"/>
          </a:p>
        </p:txBody>
      </p:sp>
      <p:sp>
        <p:nvSpPr>
          <p:cNvPr id="1029" name="Rectangle 64"/>
          <p:cNvSpPr>
            <a:spLocks noGrp="1" noChangeArrowheads="1"/>
          </p:cNvSpPr>
          <p:nvPr>
            <p:ph type="body" idx="1"/>
          </p:nvPr>
        </p:nvSpPr>
        <p:spPr>
          <a:xfrm>
            <a:off x="261938" y="685800"/>
            <a:ext cx="9428162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r>
              <a:rPr lang="ko-KR" altLang="en-US"/>
              <a:t>마스터 문자열 유형을 편집하려면 누르십시오.</a:t>
            </a:r>
            <a:endParaRPr lang="ko-KR" altLang="en-US"/>
          </a:p>
        </p:txBody>
      </p:sp>
      <p:sp>
        <p:nvSpPr>
          <p:cNvPr id="29761" name="Text Box 65"/>
          <p:cNvSpPr txBox="1">
            <a:spLocks noChangeArrowheads="1"/>
          </p:cNvSpPr>
          <p:nvPr/>
        </p:nvSpPr>
        <p:spPr>
          <a:xfrm>
            <a:off x="279400" y="698500"/>
            <a:ext cx="9410700" cy="5683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/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ko-KR" sz="1600" b="1"/>
          </a:p>
        </p:txBody>
      </p:sp>
      <p:sp>
        <p:nvSpPr>
          <p:cNvPr id="1031" name="Rectangle 70"/>
          <p:cNvSpPr>
            <a:spLocks noGrp="1" noChangeArrowheads="1"/>
          </p:cNvSpPr>
          <p:nvPr>
            <p:ph type="title" idx="0"/>
          </p:nvPr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>
              <a:defRPr lang="ko-KR" altLang="en-US"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/>
          <a:ea typeface="굴림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n-lt"/>
          <a:ea typeface="+mn-ea"/>
        </a:defRPr>
      </a:lvl3pPr>
      <a:lvl4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4pPr>
      <a:lvl5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5pPr>
      <a:lvl6pPr marL="457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6pPr>
      <a:lvl7pPr marL="9144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7pPr>
      <a:lvl8pPr marL="1371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8pPr>
      <a:lvl9pPr marL="1828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/>
        <a:buChar char="q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3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52" name=""/>
          <p:cNvSpPr/>
          <p:nvPr/>
        </p:nvSpPr>
        <p:spPr>
          <a:xfrm>
            <a:off x="0" y="0"/>
            <a:ext cx="9906000" cy="608133"/>
          </a:xfrm>
          <a:prstGeom prst="rect">
            <a:avLst/>
          </a:prstGeom>
          <a:solidFill>
            <a:srgbClr val="006699"/>
          </a:solidFill>
          <a:ln w="9525" cap="flat" cmpd="sng" algn="ctr">
            <a:noFill/>
            <a:prstDash val="solid"/>
            <a:round/>
          </a:ln>
        </p:spPr>
      </p:sp>
      <p:sp>
        <p:nvSpPr>
          <p:cNvPr id="2053" name=""/>
          <p:cNvSpPr/>
          <p:nvPr/>
        </p:nvSpPr>
        <p:spPr>
          <a:xfrm>
            <a:off x="631924" y="1841929"/>
            <a:ext cx="8748540" cy="43174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sp>
      <p:sp>
        <p:nvSpPr>
          <p:cNvPr id="2054" name=""/>
          <p:cNvSpPr/>
          <p:nvPr/>
        </p:nvSpPr>
        <p:spPr>
          <a:xfrm>
            <a:off x="277866" y="697059"/>
            <a:ext cx="9412227" cy="568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72543" y="6522951"/>
            <a:ext cx="2064068" cy="287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ctr" defTabSz="58865824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lang="ko-KR" altLang="en-US" sz="1200" b="0" i="0" baseline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defRPr>
            </a:lvl1pPr>
          </a:lstStyle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6FC54E83-C1B6-4D43-A1B2-8FDEBA17B05D}" type="slidenum"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cs typeface="+mn-cs"/>
              </a:rPr>
              <a:pPr marL="0" lvl="0" indent="0" algn="ctr" defTabSz="57938800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emf"  /><Relationship Id="rId3" Type="http://schemas.openxmlformats.org/officeDocument/2006/relationships/image" Target="../media/image10.emf"  /><Relationship Id="rId4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emf"  /><Relationship Id="rId3" Type="http://schemas.openxmlformats.org/officeDocument/2006/relationships/image" Target="../media/image10.emf"  /><Relationship Id="rId4" Type="http://schemas.openxmlformats.org/officeDocument/2006/relationships/image" Target="../media/image1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2.png"  /><Relationship Id="rId5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Relationship Id="rId3" Type="http://schemas.openxmlformats.org/officeDocument/2006/relationships/image" Target="../media/image26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2.png"  /><Relationship Id="rId4" Type="http://schemas.openxmlformats.org/officeDocument/2006/relationships/image" Target="../media/image3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3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Relationship Id="rId3" Type="http://schemas.openxmlformats.org/officeDocument/2006/relationships/image" Target="../media/image50.png"  /><Relationship Id="rId4" Type="http://schemas.openxmlformats.org/officeDocument/2006/relationships/image" Target="../media/image3.png"  /><Relationship Id="rId5" Type="http://schemas.openxmlformats.org/officeDocument/2006/relationships/image" Target="../media/image5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8"/>
          <p:cNvSpPr>
            <a:spLocks noChangeArrowheads="1"/>
          </p:cNvSpPr>
          <p:nvPr/>
        </p:nvSpPr>
        <p:spPr>
          <a:xfrm>
            <a:off x="5147310" y="1816100"/>
            <a:ext cx="4485640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r"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상품 관리 시스템 프로젝트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076" name="Rectangle 476"/>
          <p:cNvSpPr>
            <a:spLocks noChangeArrowheads="1"/>
          </p:cNvSpPr>
          <p:nvPr/>
        </p:nvSpPr>
        <p:spPr>
          <a:xfrm>
            <a:off x="6969125" y="3141663"/>
            <a:ext cx="2808288" cy="7207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algn="r" latinLnBrk="1">
              <a:lnSpc>
                <a:spcPct val="110000"/>
              </a:lnSpc>
              <a:spcBef>
                <a:spcPct val="10000"/>
              </a:spcBef>
              <a:tabLst>
                <a:tab pos="5580698" algn="r"/>
              </a:tabLst>
              <a:defRPr lang="ko-KR" altLang="en-US"/>
            </a:pPr>
            <a:endParaRPr lang="ko-KR" altLang="en-US" sz="16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794" y="2596108"/>
            <a:ext cx="6306430" cy="2200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84940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주문 내역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UI_T2_005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주문 내역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일자별 모든 주문 내역을 조회하는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일자별 주문내역 목록 조회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개인정보관리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주문번호 클릭 시 주문 내역 상세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단위로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단위로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 등록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회원탈퇴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.5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주문 내역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4569" y="3161548"/>
            <a:ext cx="309999" cy="2380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4569" y="3479896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80792" y="3485334"/>
            <a:ext cx="309999" cy="2381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16135" y="4562403"/>
            <a:ext cx="237680" cy="264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72880" y="4562403"/>
            <a:ext cx="238110" cy="264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en-US" altLang="ko-KR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9875" y="3218033"/>
            <a:ext cx="929911" cy="23871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00b050"/>
                </a:solidFill>
                <a:latin typeface="Arial"/>
                <a:ea typeface="굴림"/>
              </a:rPr>
              <a:t>주문내역 </a:t>
            </a:r>
            <a:r>
              <a:rPr lang="en-US" altLang="ko-KR" sz="1000" b="1" i="0" u="none">
                <a:solidFill>
                  <a:srgbClr val="00b050"/>
                </a:solidFill>
                <a:latin typeface="Arial"/>
                <a:ea typeface="굴림"/>
              </a:rPr>
              <a:t>&gt;</a:t>
            </a:r>
            <a:endParaRPr lang="ko-KR" altLang="en-US" sz="1000" b="1" i="0" u="none">
              <a:solidFill>
                <a:srgbClr val="00b050"/>
              </a:solidFill>
              <a:latin typeface="Arial"/>
              <a:ea typeface="굴림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3791775"/>
            <a:ext cx="1165217" cy="265050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1:1상담</a:t>
            </a:r>
            <a:endParaRPr lang="ko-KR" altLang="en-US" sz="11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7584" y="4072433"/>
            <a:ext cx="1165217" cy="273583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회원 탈퇴</a:t>
            </a:r>
            <a:endParaRPr lang="ko-KR" altLang="en-US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8801" y="3779826"/>
            <a:ext cx="801534" cy="26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801" y="4041122"/>
            <a:ext cx="80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10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INDATE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ORDER_NO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배송상태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DELIVERY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총금액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TOTAL_PRICE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주문 내역 조회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5_1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 탈퇴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회원 탈퇴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5_1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회원 탈퇴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회원탈퇴를 위한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[회원 탈퇴]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[아이디&amp;패스워드 입력] - 아이디와 패스워드를 입력받음       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[확인] - 선택 시 아이디와 비밀번호가 일치하는지 확인 한 후 일치할 경우 재확인, 일치 하지 않을 경우 경고 문구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[확인] - 선택 시 탈퇴가 되었다는 문구를 띄운 후 해당 아이디와 비밀번호 비활성화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[취소] - 선택 시 아무 변화 없음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[확인] - 선택 시 메인화면으로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[확인] - 선택 시 아무 변화 없음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" name=""/>
          <p:cNvSpPr/>
          <p:nvPr/>
        </p:nvSpPr>
        <p:spPr>
          <a:xfrm>
            <a:off x="1211312" y="2714389"/>
            <a:ext cx="5183954" cy="1982090"/>
          </a:xfrm>
          <a:prstGeom prst="rect">
            <a:avLst/>
          </a:prstGeom>
          <a:solidFill>
            <a:srgbClr val="f8f8f8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717711" y="3321951"/>
            <a:ext cx="3506779" cy="1224000"/>
          </a:xfrm>
          <a:prstGeom prst="rect">
            <a:avLst/>
          </a:prstGeom>
          <a:solidFill>
            <a:srgbClr val="eaeaea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아이디</a:t>
            </a: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패스워드</a:t>
            </a: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</p:txBody>
      </p:sp>
      <p:pic>
        <p:nvPicPr>
          <p:cNvPr id="46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86500" y="3494891"/>
            <a:ext cx="1448474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pic>
        <p:nvPicPr>
          <p:cNvPr id="47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86500" y="3799806"/>
            <a:ext cx="1448474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pic>
        <p:nvPicPr>
          <p:cNvPr id="48" name="그림 3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72000" y="4180523"/>
            <a:ext cx="371638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cxnSp>
        <p:nvCxnSpPr>
          <p:cNvPr id="49" name=""/>
          <p:cNvCxnSpPr>
            <a:stCxn id="51" idx="2"/>
            <a:endCxn id="62" idx="0"/>
          </p:cNvCxnSpPr>
          <p:nvPr/>
        </p:nvCxnSpPr>
        <p:spPr>
          <a:xfrm>
            <a:off x="1718641" y="6085650"/>
            <a:ext cx="961509" cy="9437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522" y="3321951"/>
            <a:ext cx="2188627" cy="1224000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719572" y="5258625"/>
            <a:ext cx="1998139" cy="82702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정말 탈퇴 하시겠습니까?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2" name=""/>
          <p:cNvSpPr/>
          <p:nvPr/>
        </p:nvSpPr>
        <p:spPr>
          <a:xfrm>
            <a:off x="1809137" y="567213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취소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2" name="타원 56"/>
          <p:cNvSpPr/>
          <p:nvPr/>
        </p:nvSpPr>
        <p:spPr>
          <a:xfrm>
            <a:off x="1236521" y="240248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464283" y="2516367"/>
            <a:ext cx="1116124" cy="396044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/>
          <a:lstStyle/>
          <a:p>
            <a:pPr>
              <a:defRPr lang="ko-KR" altLang="en-US"/>
            </a:pPr>
            <a:r>
              <a:rPr lang="ko-KR" altLang="en-US" sz="14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회원 탈퇴</a:t>
            </a:r>
            <a:endParaRPr lang="ko-KR" altLang="en-US" sz="14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타원 81"/>
          <p:cNvSpPr/>
          <p:nvPr/>
        </p:nvSpPr>
        <p:spPr>
          <a:xfrm>
            <a:off x="4952206" y="4067111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" name="타원 87"/>
          <p:cNvSpPr/>
          <p:nvPr/>
        </p:nvSpPr>
        <p:spPr>
          <a:xfrm>
            <a:off x="4821093" y="3355084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"/>
          <p:cNvSpPr/>
          <p:nvPr/>
        </p:nvSpPr>
        <p:spPr>
          <a:xfrm>
            <a:off x="989358" y="567213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2411760" y="2996952"/>
            <a:ext cx="3782290" cy="243027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회원 탈퇴를 위해 본인의 아이디, 비밀번호를 입력해주세요.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타원 81"/>
          <p:cNvSpPr/>
          <p:nvPr/>
        </p:nvSpPr>
        <p:spPr>
          <a:xfrm>
            <a:off x="1369802" y="555825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타원 81"/>
          <p:cNvSpPr/>
          <p:nvPr/>
        </p:nvSpPr>
        <p:spPr>
          <a:xfrm>
            <a:off x="2297879" y="555825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"/>
          <p:cNvSpPr/>
          <p:nvPr/>
        </p:nvSpPr>
        <p:spPr>
          <a:xfrm>
            <a:off x="3737765" y="5306250"/>
            <a:ext cx="1878351" cy="7317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아이디나 비밀번호가 일치하지 않습니다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59" name=""/>
          <p:cNvCxnSpPr>
            <a:stCxn id="48" idx="2"/>
            <a:endCxn id="58" idx="0"/>
          </p:cNvCxnSpPr>
          <p:nvPr/>
        </p:nvCxnSpPr>
        <p:spPr>
          <a:xfrm rot="5400000">
            <a:off x="4268867" y="4817298"/>
            <a:ext cx="897026" cy="808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0" name=""/>
          <p:cNvSpPr/>
          <p:nvPr/>
        </p:nvSpPr>
        <p:spPr>
          <a:xfrm>
            <a:off x="4427984" y="5746713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2" name=""/>
          <p:cNvSpPr/>
          <p:nvPr/>
        </p:nvSpPr>
        <p:spPr>
          <a:xfrm>
            <a:off x="1740974" y="7029400"/>
            <a:ext cx="1878351" cy="7317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성공적으로 회원 탈퇴가 되었습니다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3" name=""/>
          <p:cNvSpPr/>
          <p:nvPr/>
        </p:nvSpPr>
        <p:spPr>
          <a:xfrm>
            <a:off x="2432987" y="7474905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1" name="타원 81"/>
          <p:cNvSpPr/>
          <p:nvPr/>
        </p:nvSpPr>
        <p:spPr>
          <a:xfrm>
            <a:off x="2205225" y="7474905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타원 81"/>
          <p:cNvSpPr/>
          <p:nvPr/>
        </p:nvSpPr>
        <p:spPr>
          <a:xfrm>
            <a:off x="4247964" y="576926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7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65" name=""/>
          <p:cNvCxnSpPr>
            <a:stCxn id="48" idx="2"/>
            <a:endCxn id="51" idx="0"/>
          </p:cNvCxnSpPr>
          <p:nvPr/>
        </p:nvCxnSpPr>
        <p:spPr>
          <a:xfrm rot="10800000" flipV="1">
            <a:off x="1718641" y="4409226"/>
            <a:ext cx="3039177" cy="8493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비밀번호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2819498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관리자 아이디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ADMIN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바탕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2819498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2819498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관리자 비밀번호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PASS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61102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5_1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 탈퇴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794" y="1937403"/>
            <a:ext cx="6306430" cy="2200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주문 내역 상세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UI_T2_006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주문 내역 상세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한 건의 주문에 대한 상세 내역을 조회하는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일자별 주문내역 목록 조회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개인정보관리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주문취소 확인 메세지창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확인 클릭 시 주문 취소 후 주문내역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취소 클릭 시 주문 내역 상세 페이지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 등록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회원탈퇴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.6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주문 내역 상세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4569" y="2502843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4569" y="2821191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80792" y="2826629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16135" y="3903698"/>
            <a:ext cx="237680" cy="26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72880" y="3903698"/>
            <a:ext cx="238110" cy="26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4688" y="2004877"/>
            <a:ext cx="4680520" cy="27626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983638" y="2275707"/>
            <a:ext cx="309999" cy="238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393160" y="2524109"/>
            <a:ext cx="0" cy="2478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8984" y="5038345"/>
            <a:ext cx="1912269" cy="12151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25332" y="5775788"/>
            <a:ext cx="233408" cy="27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34135" y="5775788"/>
            <a:ext cx="23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9875" y="2570626"/>
            <a:ext cx="929911" cy="2384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00b050"/>
                </a:solidFill>
                <a:latin typeface="Arial"/>
                <a:ea typeface="굴림"/>
              </a:rPr>
              <a:t>주문내역 </a:t>
            </a:r>
            <a:r>
              <a:rPr lang="en-US" altLang="ko-KR" sz="1000" b="1" i="0" u="none">
                <a:solidFill>
                  <a:srgbClr val="00b050"/>
                </a:solidFill>
                <a:latin typeface="Arial"/>
                <a:ea typeface="굴림"/>
              </a:rPr>
              <a:t>&gt;</a:t>
            </a:r>
            <a:endParaRPr lang="ko-KR" altLang="en-US" sz="1000" b="1" i="0" u="none">
              <a:solidFill>
                <a:srgbClr val="00b050"/>
              </a:solidFill>
              <a:latin typeface="Arial"/>
              <a:ea typeface="굴림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7584" y="3122306"/>
            <a:ext cx="1165217" cy="265050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1:1상담</a:t>
            </a:r>
            <a:endParaRPr lang="ko-KR" altLang="en-US" sz="11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3402964"/>
            <a:ext cx="1165217" cy="273583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회원 탈퇴</a:t>
            </a:r>
            <a:endParaRPr lang="ko-KR" altLang="en-US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801" y="3106729"/>
            <a:ext cx="801534" cy="263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8801" y="3368025"/>
            <a:ext cx="80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ORDER_NO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SALES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배송상태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DELIVERY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1.6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주문 내역 상세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794" y="1937403"/>
            <a:ext cx="6306430" cy="2200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개인정보관리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UI_T2_006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개인정보 수정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개인정보 수정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일자별 주문내역 목록 조회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개인정보관리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 등록된 개인 정보가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입력되며 아이디를 제외한 모든 정보가 수정 가능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 클릭 시 수정한 정보가 업데이트 되며 수정완료 메시지 창이 뜸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확인 클릭 시 업데이트 된 정보 저장 및 메인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취소 클릭 시 메인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 등록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회원탈퇴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.7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개인 정보 수정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4569" y="2502843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8704" y="2264289"/>
            <a:ext cx="3970760" cy="40196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03851" y="1975503"/>
            <a:ext cx="1944216" cy="279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1" i="0" u="none">
                <a:solidFill>
                  <a:schemeClr val="tx1"/>
                </a:solidFill>
                <a:latin typeface="Arial"/>
                <a:ea typeface="굴림"/>
              </a:rPr>
              <a:t>개인정보 수정</a:t>
            </a:r>
            <a:endParaRPr lang="ko-KR" altLang="en-US" sz="1200" b="1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57705" y="2547726"/>
            <a:ext cx="1726666" cy="2194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sz="1200" b="1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b="1"/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sz="1200" b="1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b="1"/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sz="1200" b="1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b="1"/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altLang="ko-KR" sz="1200" b="1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1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23188" y="6429436"/>
            <a:ext cx="451063" cy="2560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/>
              <a:t>수정</a:t>
            </a:r>
            <a:endParaRPr lang="ko-KR" altLang="en-US" sz="105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88027" y="6429436"/>
            <a:ext cx="463886" cy="246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0" i="0" u="none">
                <a:solidFill>
                  <a:schemeClr val="tx1"/>
                </a:solidFill>
                <a:latin typeface="Arial"/>
                <a:ea typeface="굴림"/>
              </a:rPr>
              <a:t>취소</a:t>
            </a:r>
            <a:endParaRPr lang="ko-KR" altLang="en-US" sz="105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6285" y="6365991"/>
            <a:ext cx="432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16309" y="2455152"/>
            <a:ext cx="316841" cy="256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50" b="1" i="0" u="none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99437" y="2502843"/>
            <a:ext cx="3860027" cy="37906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214" y="6165304"/>
            <a:ext cx="2087505" cy="49103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48150" y="6175583"/>
            <a:ext cx="1389675" cy="2330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/>
              <a:t>수정</a:t>
            </a:r>
            <a:r>
              <a:rPr lang="ko-KR" altLang="en-US" sz="900" b="0" i="0" u="none">
                <a:solidFill>
                  <a:schemeClr val="tx1"/>
                </a:solidFill>
                <a:latin typeface="Arial"/>
                <a:ea typeface="굴림"/>
              </a:rPr>
              <a:t>이 완료되었습니다</a:t>
            </a:r>
            <a:r>
              <a:rPr lang="en-US" altLang="ko-KR" sz="900" b="0" i="0" u="none">
                <a:solidFill>
                  <a:schemeClr val="tx1"/>
                </a:solidFill>
                <a:latin typeface="Arial"/>
                <a:ea typeface="굴림"/>
              </a:rPr>
              <a:t>.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08071" y="6398145"/>
            <a:ext cx="236244" cy="267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/>
          </a:p>
        </p:txBody>
      </p:sp>
      <p:cxnSp>
        <p:nvCxnSpPr>
          <p:cNvPr id="33" name="직선 화살표 연결선 32"/>
          <p:cNvCxnSpPr>
            <a:endCxn id="35" idx="3"/>
          </p:cNvCxnSpPr>
          <p:nvPr/>
        </p:nvCxnSpPr>
        <p:spPr>
          <a:xfrm flipH="1" flipV="1">
            <a:off x="2432719" y="6410819"/>
            <a:ext cx="591840" cy="93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691780" y="6319155"/>
            <a:ext cx="4104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3122306"/>
            <a:ext cx="1165217" cy="265050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1:1상담</a:t>
            </a:r>
            <a:endParaRPr lang="ko-KR" altLang="en-US" sz="11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7584" y="3402964"/>
            <a:ext cx="1165217" cy="273583"/>
          </a:xfrm>
          <a:prstGeom prst="rect">
            <a:avLst/>
          </a:prstGeom>
          <a:ln w="19050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회원 탈퇴</a:t>
            </a:r>
            <a:endParaRPr lang="ko-KR" altLang="en-US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2119" y="2852936"/>
            <a:ext cx="929911" cy="217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800" b="1">
                <a:solidFill>
                  <a:srgbClr val="00b050"/>
                </a:solidFill>
                <a:latin typeface="Arial"/>
                <a:ea typeface="굴림"/>
              </a:rPr>
              <a:t>개인정보관리</a:t>
            </a:r>
            <a:r>
              <a:rPr lang="ko-KR" altLang="en-US" sz="800" b="1" i="0" u="none">
                <a:solidFill>
                  <a:srgbClr val="00b050"/>
                </a:solidFill>
                <a:latin typeface="Arial"/>
                <a:ea typeface="굴림"/>
              </a:rPr>
              <a:t> </a:t>
            </a:r>
            <a:r>
              <a:rPr lang="en-US" altLang="ko-KR" sz="800" b="1" i="0" u="none">
                <a:solidFill>
                  <a:srgbClr val="00b050"/>
                </a:solidFill>
                <a:latin typeface="Arial"/>
                <a:ea typeface="굴림"/>
              </a:rPr>
              <a:t>&gt;</a:t>
            </a:r>
            <a:endParaRPr lang="ko-KR" altLang="en-US" sz="800" b="1" i="0" u="none">
              <a:solidFill>
                <a:srgbClr val="00b050"/>
              </a:solidFill>
              <a:latin typeface="Arial"/>
              <a:ea typeface="굴림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4569" y="2821191"/>
            <a:ext cx="309998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en-US" altLang="ko-KR" sz="10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8625" y="3108514"/>
            <a:ext cx="312450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en-US" altLang="ko-KR" sz="10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246" y="3408410"/>
            <a:ext cx="309998" cy="238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⑧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패스워드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EMAIL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연락처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PHONE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1.7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개인 정보 수정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UI_T2_007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회원가입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 등록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회원가입 정보 입력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아이디 중복확인 중복 없을 경우 사용 가능 메시지 창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중복이 있을 경우 중복 안내 메세지창 띄움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확인 클릭 시 기존 입력 중이던 회원가입 페이지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이메일 중복확인 중복 없을 경우 사용 가능 메시지 창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중복이 있을 경우 중복 안내 메세지창 띄움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 검색 메세지창 띄움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버튼 클릭 시 가입완료 메시지창 띄움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확인 클릭 시 메인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취소 클릭 시 메인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453" y="1983610"/>
            <a:ext cx="4003675" cy="4127245"/>
          </a:xfrm>
          <a:prstGeom prst="rect">
            <a:avLst/>
          </a:prstGeom>
        </p:spPr>
      </p:pic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회원가입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8" name="직사각형 37"/>
          <p:cNvSpPr/>
          <p:nvPr/>
        </p:nvSpPr>
        <p:spPr>
          <a:xfrm>
            <a:off x="272480" y="2636912"/>
            <a:ext cx="312820" cy="238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29848" y="2877762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3835" y="5225512"/>
            <a:ext cx="4104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32720" y="5661248"/>
            <a:ext cx="474776" cy="2484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0782" y="6438445"/>
            <a:ext cx="451343" cy="2472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0" i="0" u="none">
                <a:solidFill>
                  <a:schemeClr val="tx1"/>
                </a:solidFill>
                <a:latin typeface="Arial"/>
                <a:ea typeface="굴림"/>
              </a:rPr>
              <a:t>가입</a:t>
            </a:r>
            <a:endParaRPr lang="ko-KR" altLang="en-US" sz="105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2033" y="6438445"/>
            <a:ext cx="451617" cy="2472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0" i="0" u="none">
                <a:solidFill>
                  <a:schemeClr val="tx1"/>
                </a:solidFill>
                <a:latin typeface="Arial"/>
                <a:ea typeface="굴림"/>
              </a:rPr>
              <a:t>취소</a:t>
            </a:r>
            <a:endParaRPr lang="ko-KR" altLang="en-US" sz="105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2489" y="6379552"/>
            <a:ext cx="232926" cy="26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32920" y="5794581"/>
            <a:ext cx="792088" cy="4347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5905" y="3235695"/>
            <a:ext cx="2875327" cy="553345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4165905" y="3235695"/>
            <a:ext cx="28753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</a:ln>
          <a:effectLst/>
        </p:spPr>
      </p:cxnSp>
      <p:cxnSp>
        <p:nvCxnSpPr>
          <p:cNvPr id="32" name="직선 연결선 31"/>
          <p:cNvCxnSpPr/>
          <p:nvPr/>
        </p:nvCxnSpPr>
        <p:spPr>
          <a:xfrm>
            <a:off x="4165905" y="3754910"/>
            <a:ext cx="28753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</a:ln>
          <a:effectLst/>
        </p:spPr>
      </p:cxnSp>
      <p:cxnSp>
        <p:nvCxnSpPr>
          <p:cNvPr id="28" name="직선 연결선 27"/>
          <p:cNvCxnSpPr/>
          <p:nvPr/>
        </p:nvCxnSpPr>
        <p:spPr>
          <a:xfrm>
            <a:off x="7041232" y="3212976"/>
            <a:ext cx="0" cy="5533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</a:ln>
          <a:effectLst/>
        </p:spPr>
      </p:cxnSp>
      <p:sp>
        <p:nvSpPr>
          <p:cNvPr id="29" name="직사각형 28"/>
          <p:cNvSpPr/>
          <p:nvPr/>
        </p:nvSpPr>
        <p:spPr>
          <a:xfrm>
            <a:off x="2670108" y="5909650"/>
            <a:ext cx="930154" cy="20120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99336" y="4434135"/>
            <a:ext cx="432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79453" y="2851178"/>
            <a:ext cx="3050395" cy="32701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60912" y="3810306"/>
            <a:ext cx="2875327" cy="59733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86748" y="3447640"/>
            <a:ext cx="318352" cy="256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50" b="1" i="0" u="none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6748" y="4022250"/>
            <a:ext cx="318352" cy="256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50" b="1" i="0" u="none">
              <a:solidFill>
                <a:srgbClr val="ff000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60912" y="5967352"/>
            <a:ext cx="2875327" cy="59733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232920" y="5979856"/>
            <a:ext cx="1381580" cy="2200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Arial"/>
                <a:ea typeface="굴림"/>
              </a:rPr>
              <a:t>가입이 완료되었습니다</a:t>
            </a:r>
            <a:r>
              <a:rPr lang="en-US" altLang="ko-KR" sz="900" b="0" i="0" u="none">
                <a:solidFill>
                  <a:schemeClr val="tx1"/>
                </a:solidFill>
                <a:latin typeface="Arial"/>
                <a:ea typeface="굴림"/>
              </a:rPr>
              <a:t>.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36" name="연결선: 꺾임 35"/>
          <p:cNvCxnSpPr/>
          <p:nvPr/>
        </p:nvCxnSpPr>
        <p:spPr>
          <a:xfrm rot="16200000" flipH="1">
            <a:off x="3550875" y="3273640"/>
            <a:ext cx="757513" cy="462560"/>
          </a:xfrm>
          <a:prstGeom prst="bentConnector3">
            <a:avLst>
              <a:gd name="adj1" fmla="val 1005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0" name="직선 연결선 49"/>
          <p:cNvCxnSpPr/>
          <p:nvPr/>
        </p:nvCxnSpPr>
        <p:spPr>
          <a:xfrm>
            <a:off x="3698351" y="3883677"/>
            <a:ext cx="0" cy="697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56" name="연결선: 꺾임 55"/>
          <p:cNvCxnSpPr/>
          <p:nvPr/>
        </p:nvCxnSpPr>
        <p:spPr>
          <a:xfrm flipV="1">
            <a:off x="1568624" y="6180545"/>
            <a:ext cx="2592288" cy="272791"/>
          </a:xfrm>
          <a:prstGeom prst="bentConnector3">
            <a:avLst>
              <a:gd name="adj1" fmla="val -20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308890" y="6159279"/>
            <a:ext cx="232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949930" y="6377189"/>
            <a:ext cx="237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⑧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19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패스워드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EMAIL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연락처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PHONE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성별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GENDER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8582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회원가입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비회원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UI_T2_001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비회원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 전 메인화면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회원가입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번탭이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로고 이미지 클릭 시 메인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카테고리 정보들이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신상품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추천상품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상품명 검색 가능하며 상품 검색 시 검색 상품에 대한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배너 이미지를 클릭 시 해당하는 상품 리스트 화면으로 이동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상품을 클릭 시 상품 상세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2680" y="1921806"/>
            <a:ext cx="3521434" cy="46430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쇼핑몰 메인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비회원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6171" y="3142910"/>
            <a:ext cx="233169" cy="26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⑪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072680" y="4292122"/>
            <a:ext cx="238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504" y="3114369"/>
            <a:ext cx="905001" cy="23148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81198" y="4292122"/>
            <a:ext cx="239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57874" y="4292122"/>
            <a:ext cx="234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72680" y="5605282"/>
            <a:ext cx="238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281198" y="5605282"/>
            <a:ext cx="239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457874" y="5605282"/>
            <a:ext cx="234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6096" y="1960791"/>
            <a:ext cx="4161093" cy="11821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61139" y="1860685"/>
            <a:ext cx="310436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07191" y="1853955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50653" y="1860685"/>
            <a:ext cx="311472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8661" y="2327223"/>
            <a:ext cx="253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3320" y="1905203"/>
            <a:ext cx="233770" cy="26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1087" y="2496789"/>
            <a:ext cx="235403" cy="263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54074" y="2489711"/>
            <a:ext cx="237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164832" y="2484891"/>
            <a:ext cx="232733" cy="265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⑧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8888" y="2480967"/>
            <a:ext cx="232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⑨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80307" y="2489710"/>
            <a:ext cx="232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⑩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530833" y="2139773"/>
            <a:ext cx="0" cy="22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463590" y="2389909"/>
            <a:ext cx="596866" cy="155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800"/>
              <a:t>공지사항</a:t>
            </a:r>
            <a:endParaRPr lang="ko-KR" altLang="en-US" sz="800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1393505" y="2839098"/>
            <a:ext cx="679175" cy="589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84940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주소검색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UI_T2_008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주소검색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회원가입 화면에서 주소 검색 버튼 클릭 시 메세지창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카카오 우편번호 서비스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 검색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 선택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 선택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상세 주소 입력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주소입력 버튼 클릭 시 입력한 주소 정보가 회원가입 화면의 주소란에 입력되며 회원가입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회원가입_주소검색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14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2432720" y="5661248"/>
            <a:ext cx="474776" cy="2484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32920" y="5794581"/>
            <a:ext cx="792088" cy="4347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70108" y="5909650"/>
            <a:ext cx="930154" cy="20120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2080" y="1975167"/>
            <a:ext cx="3128182" cy="210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56429" y="1993262"/>
            <a:ext cx="3281957" cy="1873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080" y="4309011"/>
            <a:ext cx="4036427" cy="172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472080" y="2106373"/>
            <a:ext cx="322823" cy="2645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71196" y="5703780"/>
            <a:ext cx="410455" cy="266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747" y="5347626"/>
            <a:ext cx="432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64979" y="4306648"/>
            <a:ext cx="421448" cy="256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5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50" b="1" i="0" u="none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71508" y="2383656"/>
            <a:ext cx="322823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15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패스워드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EMAIL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연락처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PHONE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성별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GENDER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회원가입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22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9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FOOTER</a:t>
            </a:r>
            <a:endParaRPr lang="en-US" altLang="ko-KR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Footer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UI_T2_009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Footer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각 페이지마다 들어가는 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Footer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UI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Footer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]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[공지사항] - 선택 시 공지사항 페이지로 이동                           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] - 선택 시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032" y="2234835"/>
            <a:ext cx="6381750" cy="2028825"/>
          </a:xfrm>
          <a:prstGeom prst="rect">
            <a:avLst/>
          </a:prstGeom>
        </p:spPr>
      </p:pic>
      <p:sp>
        <p:nvSpPr>
          <p:cNvPr id="43" name=""/>
          <p:cNvSpPr/>
          <p:nvPr/>
        </p:nvSpPr>
        <p:spPr>
          <a:xfrm>
            <a:off x="516151" y="2120954"/>
            <a:ext cx="6495631" cy="22081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89999" tIns="46800" rIns="89999" bIns="46800" anchor="ctr" anchorCtr="0">
            <a:spAutoFit/>
          </a:bodyPr>
          <a:p>
            <a:pPr marL="0" indent="0" algn="ctr" defTabSz="81823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5" name="타원 87"/>
          <p:cNvSpPr/>
          <p:nvPr/>
        </p:nvSpPr>
        <p:spPr>
          <a:xfrm>
            <a:off x="620782" y="309322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2" name="타원 56"/>
          <p:cNvSpPr/>
          <p:nvPr/>
        </p:nvSpPr>
        <p:spPr>
          <a:xfrm>
            <a:off x="402270" y="2007073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4" name=""/>
          <p:cNvSpPr/>
          <p:nvPr/>
        </p:nvSpPr>
        <p:spPr>
          <a:xfrm>
            <a:off x="755576" y="3717032"/>
            <a:ext cx="859851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1:1 상담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4" name="타원 81"/>
          <p:cNvSpPr/>
          <p:nvPr/>
        </p:nvSpPr>
        <p:spPr>
          <a:xfrm>
            <a:off x="596516" y="3571575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0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로그인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로그인 화면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92667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10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로그인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로그인을 하기 위한 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UI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[로그인] - 아이디, 패스워드 입력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[확인] - 선택 시 로그인이 성공했으면 로그인성공, 일치하는 아이디나 비밀번호가 없을경우 해당 모달창을 보여줌(화면 이동은 없음)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[회원가입] - 선택 시 회원가입 창으로 연결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"/>
          <p:cNvSpPr/>
          <p:nvPr/>
        </p:nvSpPr>
        <p:spPr>
          <a:xfrm>
            <a:off x="1230955" y="2600908"/>
            <a:ext cx="5183954" cy="1982090"/>
          </a:xfrm>
          <a:prstGeom prst="rect">
            <a:avLst/>
          </a:prstGeom>
          <a:solidFill>
            <a:srgbClr val="f8f8f8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0000" tIns="46800" rIns="90000" bIns="46800" anchor="ctr" anchorCtr="0">
            <a:spAutoFit/>
          </a:bodyPr>
          <a:p>
            <a:pPr marL="0" indent="0" algn="ctr" defTabSz="81823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737353" y="3208470"/>
            <a:ext cx="3506779" cy="1224000"/>
          </a:xfrm>
          <a:prstGeom prst="rect">
            <a:avLst/>
          </a:prstGeom>
          <a:solidFill>
            <a:srgbClr val="eaeaea"/>
          </a:solidFill>
          <a:ln w="9491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아이디</a:t>
            </a: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패스워드</a:t>
            </a: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chemeClr val="tx1"/>
              </a:solidFill>
              <a:latin typeface="굴림"/>
              <a:ea typeface="굴림"/>
              <a:sym typeface="Wingdings"/>
            </a:endParaRPr>
          </a:p>
        </p:txBody>
      </p:sp>
      <p:pic>
        <p:nvPicPr>
          <p:cNvPr id="11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06142" y="3381410"/>
            <a:ext cx="1448474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pic>
        <p:nvPicPr>
          <p:cNvPr id="12" name="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06142" y="3686325"/>
            <a:ext cx="1448474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pic>
        <p:nvPicPr>
          <p:cNvPr id="38" name="그림 3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488714" y="4067043"/>
            <a:ext cx="371638" cy="228700"/>
          </a:xfrm>
          <a:prstGeom prst="rect">
            <a:avLst/>
          </a:prstGeom>
          <a:noFill/>
          <a:ln w="9491" cap="flat" cmpd="sng" algn="ctr">
            <a:solidFill>
              <a:schemeClr val="tx1"/>
            </a:solidFill>
            <a:prstDash val="solid"/>
            <a:round/>
          </a:ln>
        </p:spPr>
      </p:pic>
      <p:grpSp>
        <p:nvGrpSpPr>
          <p:cNvPr id="39" name="그룹 41"/>
          <p:cNvGrpSpPr/>
          <p:nvPr/>
        </p:nvGrpSpPr>
        <p:grpSpPr>
          <a:xfrm rot="0">
            <a:off x="3985353" y="4073393"/>
            <a:ext cx="828010" cy="216000"/>
            <a:chOff x="-2556605" y="2998402"/>
            <a:chExt cx="2556605" cy="1224459"/>
          </a:xfrm>
        </p:grpSpPr>
        <p:pic>
          <p:nvPicPr>
            <p:cNvPr id="40" name="그림 42"/>
            <p:cNvPicPr/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2556605" y="2998402"/>
              <a:ext cx="2556605" cy="1224459"/>
            </a:xfrm>
            <a:prstGeom prst="rect">
              <a:avLst/>
            </a:prstGeom>
            <a:noFill/>
            <a:ln w="9491" cap="flat" cmpd="sng" algn="ctr">
              <a:solidFill>
                <a:schemeClr val="tx1"/>
              </a:solidFill>
              <a:prstDash val="solid"/>
              <a:round/>
            </a:ln>
          </p:spPr>
        </p:pic>
        <p:sp>
          <p:nvSpPr>
            <p:cNvPr id="41" name="직사각형 43"/>
            <p:cNvSpPr/>
            <p:nvPr/>
          </p:nvSpPr>
          <p:spPr>
            <a:xfrm>
              <a:off x="-2335549" y="3214476"/>
              <a:ext cx="2028263" cy="864323"/>
            </a:xfrm>
            <a:prstGeom prst="rect">
              <a:avLst/>
            </a:prstGeom>
            <a:solidFill>
              <a:srgbClr val="d4d0c8"/>
            </a:solidFill>
            <a:ln>
              <a:solidFill>
                <a:srgbClr val="d4d0c8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ko-KR" altLang="en-US" sz="800" b="1">
                  <a:solidFill>
                    <a:schemeClr val="tx1"/>
                  </a:solidFill>
                </a:rPr>
                <a:t>회원가입</a:t>
              </a:r>
              <a:endParaRPr lang="ko-KR" altLang="en-US" sz="800" b="1">
                <a:solidFill>
                  <a:schemeClr val="tx1"/>
                </a:solidFill>
              </a:endParaRPr>
            </a:p>
          </p:txBody>
        </p:sp>
      </p:grpSp>
      <p:sp>
        <p:nvSpPr>
          <p:cNvPr id="22" name="타원 56"/>
          <p:cNvSpPr/>
          <p:nvPr/>
        </p:nvSpPr>
        <p:spPr>
          <a:xfrm>
            <a:off x="3374833" y="3267998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4" name="타원 81"/>
          <p:cNvSpPr/>
          <p:nvPr/>
        </p:nvSpPr>
        <p:spPr>
          <a:xfrm>
            <a:off x="4725238" y="3953162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" name="타원 87"/>
          <p:cNvSpPr/>
          <p:nvPr/>
        </p:nvSpPr>
        <p:spPr>
          <a:xfrm>
            <a:off x="3278380" y="3959512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42" name=""/>
          <p:cNvCxnSpPr>
            <a:stCxn id="38" idx="2"/>
          </p:cNvCxnSpPr>
          <p:nvPr/>
        </p:nvCxnSpPr>
        <p:spPr>
          <a:xfrm rot="10800000" flipV="1">
            <a:off x="2737353" y="4295743"/>
            <a:ext cx="937180" cy="753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1165" y="3208470"/>
            <a:ext cx="2188627" cy="1224000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1052941" y="5049181"/>
            <a:ext cx="1646851" cy="1008000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아이디와 비밀번호를 </a:t>
            </a:r>
            <a:b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다시 확인해주세요.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5" name=""/>
          <p:cNvSpPr/>
          <p:nvPr/>
        </p:nvSpPr>
        <p:spPr>
          <a:xfrm>
            <a:off x="1547664" y="5661248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비밀번호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3024609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관리자 아이디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ADMIN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바탕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3024609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13024609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관리자 비밀번호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PASS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3132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0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로그인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5580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첫 화면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고객센터_공지사항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유저가 해당 사이트의 공지사항을 확인 할 수 있는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[고객센터]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[공지사항] - 공지사항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or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선택 시 해당 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[제목] - 제목 선택시 해당 공지사항의 상세 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[활성화 유무] - 보여줄 필요가 없는 공지사항의 경우 비활성화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-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보이지 않게 처리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[페이징처리] - 10개씩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[페이징처리] - 1개씩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"/>
          <p:cNvSpPr txBox="1"/>
          <p:nvPr/>
        </p:nvSpPr>
        <p:spPr>
          <a:xfrm>
            <a:off x="1712640" y="2168860"/>
            <a:ext cx="1116124" cy="396044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ko-KR" altLang="en-US" sz="1400">
                <a:latin typeface="맑은 고딕"/>
                <a:ea typeface="맑은 고딕"/>
                <a:cs typeface="맑은 고딕"/>
              </a:rPr>
              <a:t>공지사항</a:t>
            </a:r>
            <a:endParaRPr lang="ko-KR" altLang="en-US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524508" y="2132856"/>
            <a:ext cx="1116124" cy="396044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ko-KR" altLang="en-US" sz="1600" b="1">
                <a:latin typeface="맑은 고딕"/>
                <a:ea typeface="맑은 고딕"/>
                <a:cs typeface="맑은 고딕"/>
              </a:rPr>
              <a:t>고객센터</a:t>
            </a:r>
            <a:endParaRPr lang="ko-KR" altLang="en-US" sz="1600" b="1"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50" name=""/>
          <p:cNvGraphicFramePr>
            <a:graphicFrameLocks noGrp="1"/>
          </p:cNvGraphicFramePr>
          <p:nvPr/>
        </p:nvGraphicFramePr>
        <p:xfrm>
          <a:off x="560512" y="2939348"/>
          <a:ext cx="792480" cy="741680"/>
        </p:xfrm>
        <a:graphic>
          <a:graphicData uri="http://schemas.openxmlformats.org/drawingml/2006/table">
            <a:tbl>
              <a:tblPr firstRow="1" bandRow="1"/>
              <a:tblGrid>
                <a:gridCol w="79248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200">
                          <a:solidFill>
                            <a:srgbClr val="008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공지사항</a:t>
                      </a:r>
                      <a:endParaRPr lang="ko-KR" altLang="en-US" sz="1200">
                        <a:solidFill>
                          <a:srgbClr val="008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200">
                          <a:latin typeface="맑은 고딕"/>
                          <a:ea typeface="맑은 고딕"/>
                          <a:cs typeface="맑은 고딕"/>
                        </a:rPr>
                        <a:t>1:1상담</a:t>
                      </a:r>
                      <a:endParaRPr lang="en-US" altLang="ko-KR" sz="12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1" name=""/>
          <p:cNvSpPr txBox="1"/>
          <p:nvPr/>
        </p:nvSpPr>
        <p:spPr>
          <a:xfrm>
            <a:off x="2612740" y="2258870"/>
            <a:ext cx="3024336" cy="306034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endParaRPr lang="en-US" altLang="ko-KR"/>
          </a:p>
        </p:txBody>
      </p:sp>
      <p:sp>
        <p:nvSpPr>
          <p:cNvPr id="52" name=""/>
          <p:cNvSpPr txBox="1"/>
          <p:nvPr/>
        </p:nvSpPr>
        <p:spPr>
          <a:xfrm>
            <a:off x="2756756" y="2276872"/>
            <a:ext cx="4104456" cy="243027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새로운 소식과 유용한 정보들을 한곳에서 확인하세요.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53" name=""/>
          <p:cNvGraphicFramePr>
            <a:graphicFrameLocks noGrp="1"/>
          </p:cNvGraphicFramePr>
          <p:nvPr/>
        </p:nvGraphicFramePr>
        <p:xfrm>
          <a:off x="1496616" y="2939348"/>
          <a:ext cx="5367897" cy="2225040"/>
        </p:xfrm>
        <a:graphic>
          <a:graphicData uri="http://schemas.openxmlformats.org/drawingml/2006/table">
            <a:tbl>
              <a:tblPr firstRow="1" bandRow="1"/>
              <a:tblGrid>
                <a:gridCol w="648071"/>
                <a:gridCol w="3316605"/>
                <a:gridCol w="1403221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제목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작성일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5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400"/>
                        <a:t>Team2 shop </a:t>
                      </a:r>
                      <a:r>
                        <a:rPr lang="ko-KR" altLang="en-US" sz="1400"/>
                        <a:t>배송안내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2022-06-30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4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교환 환불 안내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2022-06-30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3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품절안내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2022-06-30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2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이벤트 안내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/>
                        <a:t>2022-06-30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>
                          <a:solidFill>
                            <a:schemeClr val="bg1">
                              <a:lumMod val="80000"/>
                            </a:schemeClr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>
                            <a:lumMod val="80000"/>
                          </a:schemeClr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solidFill>
                            <a:schemeClr val="bg1">
                              <a:lumMod val="80000"/>
                            </a:schemeClr>
                          </a:solidFill>
                        </a:rPr>
                        <a:t>2020년 감사이벤트 안내-(비활성화)</a:t>
                      </a:r>
                      <a:endParaRPr lang="ko-KR" altLang="en-US" sz="1400">
                        <a:solidFill>
                          <a:schemeClr val="bg1">
                            <a:lumMod val="80000"/>
                          </a:schemeClr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400">
                          <a:solidFill>
                            <a:schemeClr val="bg1">
                              <a:lumMod val="80000"/>
                            </a:schemeClr>
                          </a:solidFill>
                        </a:rPr>
                        <a:t>2021-01-01</a:t>
                      </a:r>
                      <a:endParaRPr lang="ko-KR" altLang="en-US" sz="1400">
                        <a:solidFill>
                          <a:schemeClr val="bg1">
                            <a:lumMod val="80000"/>
                          </a:schemeClr>
                        </a:solidFill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4" name=""/>
          <p:cNvGraphicFramePr>
            <a:graphicFrameLocks noGrp="1"/>
          </p:cNvGraphicFramePr>
          <p:nvPr/>
        </p:nvGraphicFramePr>
        <p:xfrm>
          <a:off x="1496616" y="5650448"/>
          <a:ext cx="5362812" cy="370840"/>
        </p:xfrm>
        <a:graphic>
          <a:graphicData uri="http://schemas.openxmlformats.org/drawingml/2006/table">
            <a:tbl>
              <a:tblPr firstRow="1" bandRow="1"/>
              <a:tblGrid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≪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&lt;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1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2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3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4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5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6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7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8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9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10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&gt;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≫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5" name="타원 56"/>
          <p:cNvSpPr/>
          <p:nvPr/>
        </p:nvSpPr>
        <p:spPr>
          <a:xfrm>
            <a:off x="446631" y="2018974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타원 81"/>
          <p:cNvSpPr/>
          <p:nvPr/>
        </p:nvSpPr>
        <p:spPr>
          <a:xfrm>
            <a:off x="2042940" y="3201238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타원 87"/>
          <p:cNvSpPr/>
          <p:nvPr/>
        </p:nvSpPr>
        <p:spPr>
          <a:xfrm>
            <a:off x="446631" y="28254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타원 84"/>
          <p:cNvSpPr/>
          <p:nvPr/>
        </p:nvSpPr>
        <p:spPr>
          <a:xfrm>
            <a:off x="4953000" y="471340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타원 88"/>
          <p:cNvSpPr/>
          <p:nvPr/>
        </p:nvSpPr>
        <p:spPr>
          <a:xfrm>
            <a:off x="1382735" y="55365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타원 88"/>
          <p:cNvSpPr/>
          <p:nvPr/>
        </p:nvSpPr>
        <p:spPr>
          <a:xfrm>
            <a:off x="1815178" y="55365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6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NOTICE_NO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사용유무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altLang="ko-KR" sz="1100" kern="100">
                          <a:latin typeface="맑은 고딕"/>
                          <a:ea typeface="맑은 고딕"/>
                          <a:cs typeface="Times New Roman"/>
                        </a:rPr>
                        <a:t>Y</a:t>
                      </a: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3132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3132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공지사항_상세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상세보기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92667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12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0535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고객센터_공지사항_상세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상세히 보고자 하는 공지사항 선택 시 보여지는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[공지사항_상세페이지]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[목록] - 클릭 시 공지사항으로 이동(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T2_011)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"/>
          <p:cNvSpPr txBox="1"/>
          <p:nvPr/>
        </p:nvSpPr>
        <p:spPr>
          <a:xfrm>
            <a:off x="3314818" y="2048714"/>
            <a:ext cx="1116124" cy="396044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ko-KR" altLang="en-US" sz="1400">
                <a:latin typeface="맑은 고딕"/>
                <a:ea typeface="맑은 고딕"/>
                <a:cs typeface="맑은 고딕"/>
              </a:rPr>
              <a:t>공지사항</a:t>
            </a:r>
            <a:endParaRPr lang="ko-KR" altLang="en-US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2612740" y="2258870"/>
            <a:ext cx="3024336" cy="306034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endParaRPr lang="en-US" altLang="ko-KR"/>
          </a:p>
        </p:txBody>
      </p:sp>
      <p:sp>
        <p:nvSpPr>
          <p:cNvPr id="52" name=""/>
          <p:cNvSpPr txBox="1"/>
          <p:nvPr/>
        </p:nvSpPr>
        <p:spPr>
          <a:xfrm>
            <a:off x="1832174" y="2312876"/>
            <a:ext cx="4104456" cy="243027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새로운 소식과 유용한 정보들을 한곳에서 확인하세요.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53" name=""/>
          <p:cNvGraphicFramePr>
            <a:graphicFrameLocks noGrp="1"/>
          </p:cNvGraphicFramePr>
          <p:nvPr/>
        </p:nvGraphicFramePr>
        <p:xfrm>
          <a:off x="482734" y="2651316"/>
          <a:ext cx="3966210" cy="741680"/>
        </p:xfrm>
        <a:graphic>
          <a:graphicData uri="http://schemas.openxmlformats.org/drawingml/2006/table">
            <a:tbl>
              <a:tblPr firstRow="1" bandRow="1"/>
              <a:tblGrid>
                <a:gridCol w="941973"/>
                <a:gridCol w="3024237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제목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latin typeface="맑은 고딕"/>
                          <a:ea typeface="맑은 고딕"/>
                          <a:cs typeface="맑은 고딕"/>
                        </a:rPr>
                        <a:t>Team2 shop </a:t>
                      </a: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배송안내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작성일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2022-06-30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5" name="타원 56"/>
          <p:cNvSpPr/>
          <p:nvPr/>
        </p:nvSpPr>
        <p:spPr>
          <a:xfrm>
            <a:off x="3314818" y="1934833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타원 84"/>
          <p:cNvSpPr/>
          <p:nvPr/>
        </p:nvSpPr>
        <p:spPr>
          <a:xfrm>
            <a:off x="4953000" y="471340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타원 88"/>
          <p:cNvSpPr/>
          <p:nvPr/>
        </p:nvSpPr>
        <p:spPr>
          <a:xfrm>
            <a:off x="1815178" y="55365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"/>
          <p:cNvSpPr/>
          <p:nvPr/>
        </p:nvSpPr>
        <p:spPr>
          <a:xfrm>
            <a:off x="482734" y="3392996"/>
            <a:ext cx="6383615" cy="28368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고객님 안녕하세요</a:t>
            </a:r>
            <a:b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팀투 쇼핑몰 관리자 입니다. 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저희 쇼핑몰의 배송이 변동사항이 있어서 안내 드립니다.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# 변동사항 요인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- 택배 노조 파업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위의 사유로 배송이 부득이하게 예정보다 늦어질 수 있게 된 점 양해 부탁드립니다.</a:t>
            </a:r>
            <a:b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</a:b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#변동 시점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- 택배 노조 파업 시작~ 끝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좋은 품질, 합리적인 가격, 빠른 배송으로 만족드릴 수 있도록 항상 최선을 다하겠습니다.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감사합니다.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팀투 쇼핑몰 드림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1" name=""/>
          <p:cNvSpPr/>
          <p:nvPr/>
        </p:nvSpPr>
        <p:spPr>
          <a:xfrm>
            <a:off x="6015525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목록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7" name="타원 87"/>
          <p:cNvSpPr/>
          <p:nvPr/>
        </p:nvSpPr>
        <p:spPr>
          <a:xfrm>
            <a:off x="5901644" y="6117562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28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4463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 _상세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29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1:1 상담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첫화면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13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고객센터_1:1상담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사용자가 궁금한 내용이 생겼을 경우 등록하기 위한 페이지이다.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[고객센터_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페이지]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] - 선택 시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[등록] -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 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[제목] - 선택 시 해당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 상세 페이지로 이동.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[페이징 처리] - 10개씩 넘김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[페이징 처리] - 1개씩 넘김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" name=""/>
          <p:cNvSpPr txBox="1"/>
          <p:nvPr/>
        </p:nvSpPr>
        <p:spPr>
          <a:xfrm>
            <a:off x="1712640" y="2168860"/>
            <a:ext cx="915144" cy="396044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400">
                <a:latin typeface="맑은 고딕"/>
                <a:ea typeface="맑은 고딕"/>
                <a:cs typeface="맑은 고딕"/>
              </a:rPr>
              <a:t>1:1상담</a:t>
            </a:r>
            <a:endParaRPr lang="ko-KR" altLang="en-US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524508" y="2132856"/>
            <a:ext cx="1116124" cy="396044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600" b="1">
                <a:latin typeface="맑은 고딕"/>
                <a:ea typeface="맑은 고딕"/>
                <a:cs typeface="맑은 고딕"/>
              </a:rPr>
              <a:t>고객센터</a:t>
            </a:r>
            <a:endParaRPr lang="ko-KR" altLang="en-US" sz="1600" b="1"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560512" y="2939348"/>
          <a:ext cx="792480" cy="741680"/>
        </p:xfrm>
        <a:graphic>
          <a:graphicData uri="http://schemas.openxmlformats.org/drawingml/2006/table">
            <a:tbl>
              <a:tblPr firstRow="1" bandRow="1"/>
              <a:tblGrid>
                <a:gridCol w="79248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공지사항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200">
                          <a:solidFill>
                            <a:srgbClr val="008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1:1상담</a:t>
                      </a:r>
                      <a:endParaRPr lang="ko-KR" altLang="en-US" sz="1200">
                        <a:solidFill>
                          <a:srgbClr val="008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5" name=""/>
          <p:cNvSpPr txBox="1"/>
          <p:nvPr/>
        </p:nvSpPr>
        <p:spPr>
          <a:xfrm>
            <a:off x="2483768" y="2276872"/>
            <a:ext cx="2952328" cy="25202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궁금한 정보들을 물어봐 주세요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66" name=""/>
          <p:cNvGraphicFramePr>
            <a:graphicFrameLocks noGrp="1"/>
          </p:cNvGraphicFramePr>
          <p:nvPr/>
        </p:nvGraphicFramePr>
        <p:xfrm>
          <a:off x="1496616" y="2939348"/>
          <a:ext cx="5472606" cy="2469870"/>
        </p:xfrm>
        <a:graphic>
          <a:graphicData uri="http://schemas.openxmlformats.org/drawingml/2006/table">
            <a:tbl>
              <a:tblPr firstRow="1" bandRow="1"/>
              <a:tblGrid>
                <a:gridCol w="504055"/>
                <a:gridCol w="3132348"/>
                <a:gridCol w="792088"/>
                <a:gridCol w="1044115"/>
              </a:tblGrid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00"/>
                        <a:t>번호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00"/>
                        <a:t>제목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00"/>
                        <a:t>작성자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00"/>
                        <a:t>작성일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5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언제 배송되나요....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100"/>
                        <a:t>twt12</a:t>
                      </a:r>
                      <a:endParaRPr lang="en-US" altLang="ko-KR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2022-06-30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4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교환 반품시, 배송비가 부과되나요?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100"/>
                        <a:t>abbs2</a:t>
                      </a:r>
                      <a:endParaRPr lang="en-US" altLang="ko-KR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2022-06-29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3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주문 내역은 어디서 확인하나요?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100"/>
                        <a:t>dfff23</a:t>
                      </a:r>
                      <a:endParaRPr lang="en-US" altLang="ko-KR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2022-06-28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2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개명을 해서 이름을 바꾸고 싶습니다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100"/>
                        <a:t>dxxc33</a:t>
                      </a:r>
                      <a:endParaRPr lang="en-US" altLang="ko-KR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2022-06-27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41164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1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아이디, 비밀번호를 잊어버렸습니다...</a:t>
                      </a:r>
                      <a:endParaRPr lang="ko-KR" altLang="en-US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100"/>
                        <a:t>1221ds</a:t>
                      </a:r>
                      <a:endParaRPr lang="en-US" altLang="ko-KR" sz="11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100"/>
                        <a:t>2022-06-20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8" name=""/>
          <p:cNvSpPr/>
          <p:nvPr/>
        </p:nvSpPr>
        <p:spPr>
          <a:xfrm>
            <a:off x="6105128" y="2528900"/>
            <a:ext cx="720080" cy="274575"/>
          </a:xfrm>
          <a:prstGeom prst="rect">
            <a:avLst/>
          </a:prstGeom>
          <a:solidFill>
            <a:srgbClr val="cee9bf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p>
            <a:pPr marL="0" indent="0" algn="ctr" defTabSz="81823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등록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9" name="타원 183"/>
          <p:cNvSpPr/>
          <p:nvPr/>
        </p:nvSpPr>
        <p:spPr>
          <a:xfrm>
            <a:off x="446631" y="3201238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타원 184"/>
          <p:cNvSpPr/>
          <p:nvPr/>
        </p:nvSpPr>
        <p:spPr>
          <a:xfrm>
            <a:off x="5877366" y="2337142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1" name="타원 25"/>
          <p:cNvSpPr/>
          <p:nvPr/>
        </p:nvSpPr>
        <p:spPr>
          <a:xfrm>
            <a:off x="1640632" y="2077993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3" name="타원 45"/>
          <p:cNvSpPr/>
          <p:nvPr/>
        </p:nvSpPr>
        <p:spPr>
          <a:xfrm>
            <a:off x="2008051" y="3201238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74" name=""/>
          <p:cNvGraphicFramePr>
            <a:graphicFrameLocks noGrp="1"/>
          </p:cNvGraphicFramePr>
          <p:nvPr/>
        </p:nvGraphicFramePr>
        <p:xfrm>
          <a:off x="1496616" y="5650448"/>
          <a:ext cx="5362812" cy="370840"/>
        </p:xfrm>
        <a:graphic>
          <a:graphicData uri="http://schemas.openxmlformats.org/drawingml/2006/table">
            <a:tbl>
              <a:tblPr firstRow="1" bandRow="1"/>
              <a:tblGrid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  <a:gridCol w="383058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≪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&lt;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1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2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3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4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5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6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7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8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9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400"/>
                        <a:t>10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&gt;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≫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75" name="타원 88"/>
          <p:cNvSpPr/>
          <p:nvPr/>
        </p:nvSpPr>
        <p:spPr>
          <a:xfrm>
            <a:off x="1382735" y="55365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6" name="타원 88"/>
          <p:cNvSpPr/>
          <p:nvPr/>
        </p:nvSpPr>
        <p:spPr>
          <a:xfrm>
            <a:off x="1815178" y="5536567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ko-KR" altLang="en-US" sz="900">
                <a:solidFill>
                  <a:schemeClr val="tx1"/>
                </a:solidFill>
              </a:rPr>
              <a:t>6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393526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CODE1_NAME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0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파일명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endParaRPr lang="en-US" altLang="en-US" sz="11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0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업로드 경로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ko-KR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UPLOADPATH</a:t>
                      </a:r>
                      <a:endParaRPr lang="ko-KR" altLang="ko-KR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lvl="0" indent="0" algn="l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endParaRPr lang="en-US" altLang="en-US" sz="1100" b="0" i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쇼핑몰 메인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비회원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30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작성자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게시글 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QNO_NO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endParaRPr lang="en-US" altLang="ko-KR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1:1상담_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등록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등록하기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14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Question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1:1상담을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등록하기 위한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[제목] -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페이지에서 보여지는 제목 입력(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Not null)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[작성일] -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sysdate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수정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작성자] - 로그인한 아이디가 입력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내용] - 내용 입력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[등록] - 입력되어진 내용이 저장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[목록] - 작업된 내용을 저장하지 않은 채 안내 후 확인 누르면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페이지로 이동, 취소 누르면 변화 없음.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" name=""/>
          <p:cNvSpPr/>
          <p:nvPr/>
        </p:nvSpPr>
        <p:spPr>
          <a:xfrm>
            <a:off x="6015525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목록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5" name=""/>
          <p:cNvSpPr/>
          <p:nvPr/>
        </p:nvSpPr>
        <p:spPr>
          <a:xfrm>
            <a:off x="5160412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등록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graphicFrame>
        <p:nvGraphicFramePr>
          <p:cNvPr id="82" name=""/>
          <p:cNvGraphicFramePr>
            <a:graphicFrameLocks noGrp="1"/>
          </p:cNvGraphicFramePr>
          <p:nvPr/>
        </p:nvGraphicFramePr>
        <p:xfrm>
          <a:off x="482734" y="2600908"/>
          <a:ext cx="3966210" cy="1470660"/>
        </p:xfrm>
        <a:graphic>
          <a:graphicData uri="http://schemas.openxmlformats.org/drawingml/2006/table">
            <a:tbl>
              <a:tblPr firstRow="1" bandRow="1"/>
              <a:tblGrid>
                <a:gridCol w="941973"/>
                <a:gridCol w="3024237"/>
              </a:tblGrid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제목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en-US" altLang="ko-KR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작성일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2022-06-30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작성자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500">
                          <a:latin typeface="맑은 고딕"/>
                          <a:ea typeface="맑은 고딕"/>
                          <a:cs typeface="맑은 고딕"/>
                        </a:rPr>
                        <a:t>twt12</a:t>
                      </a:r>
                      <a:endParaRPr lang="en-US" altLang="ko-KR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내용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76" name="타원 183"/>
          <p:cNvSpPr/>
          <p:nvPr/>
        </p:nvSpPr>
        <p:spPr>
          <a:xfrm>
            <a:off x="1244588" y="294294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타원 25"/>
          <p:cNvSpPr/>
          <p:nvPr/>
        </p:nvSpPr>
        <p:spPr>
          <a:xfrm>
            <a:off x="1244588" y="2564904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9" name="타원 49"/>
          <p:cNvSpPr/>
          <p:nvPr/>
        </p:nvSpPr>
        <p:spPr>
          <a:xfrm>
            <a:off x="5046531" y="6159435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0" name="타원 45"/>
          <p:cNvSpPr/>
          <p:nvPr/>
        </p:nvSpPr>
        <p:spPr>
          <a:xfrm>
            <a:off x="1244588" y="3685456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3" name=""/>
          <p:cNvSpPr/>
          <p:nvPr/>
        </p:nvSpPr>
        <p:spPr>
          <a:xfrm>
            <a:off x="477595" y="4048950"/>
            <a:ext cx="6383617" cy="207480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6789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 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7" name="타원 184"/>
          <p:cNvSpPr/>
          <p:nvPr/>
        </p:nvSpPr>
        <p:spPr>
          <a:xfrm>
            <a:off x="1244588" y="3320988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4" name="타원 47"/>
          <p:cNvSpPr/>
          <p:nvPr/>
        </p:nvSpPr>
        <p:spPr>
          <a:xfrm>
            <a:off x="5925108" y="6159435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3314818" y="2048714"/>
            <a:ext cx="1116124" cy="396044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400">
                <a:latin typeface="맑은 고딕"/>
                <a:ea typeface="맑은 고딕"/>
                <a:cs typeface="맑은 고딕"/>
              </a:rPr>
              <a:t>1:1상담</a:t>
            </a:r>
            <a:endParaRPr lang="en-US" altLang="ko-KR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1832174" y="2312876"/>
            <a:ext cx="4104456" cy="243027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궁금한 정보들을 물어봐 주세요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8" name=""/>
          <p:cNvCxnSpPr/>
          <p:nvPr/>
        </p:nvCxnSpPr>
        <p:spPr>
          <a:xfrm rot="16200000" flipH="1">
            <a:off x="6671418" y="6492385"/>
            <a:ext cx="856971" cy="693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89" name=""/>
          <p:cNvSpPr/>
          <p:nvPr/>
        </p:nvSpPr>
        <p:spPr>
          <a:xfrm>
            <a:off x="7446608" y="6773100"/>
            <a:ext cx="2870988" cy="1008000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등록하신 내용이 저장되지 않았습니다. </a:t>
            </a:r>
            <a:b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그래도 목록으로 가시겠습니까?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90" name=""/>
          <p:cNvSpPr/>
          <p:nvPr/>
        </p:nvSpPr>
        <p:spPr>
          <a:xfrm>
            <a:off x="7941332" y="735354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91" name=""/>
          <p:cNvSpPr/>
          <p:nvPr/>
        </p:nvSpPr>
        <p:spPr>
          <a:xfrm>
            <a:off x="9094176" y="735354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취소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작성자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3132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4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en-US" altLang="ko-KR" sz="1800" b="1" i="0" u="none" kern="0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1:1상담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등록</a:t>
            </a:r>
            <a:endParaRPr lang="ko-KR" altLang="en-US" sz="1800" b="1" ker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1:1상담_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상세보기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55804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15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80184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_상세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등록한 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 제목을 선택할 경우 뜨는 상세 페이지로 수정, 삭제  등을 하기 위한 화면이다.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1:1상담_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상세페이지]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[수정] - 등록한 내용의 수정을 원할 경우 선택 시 수정페이지로 이동. 단 이 과정에서 로그인 한 아이디와 해당 글의 작성자 아이디가 일치하는지 확인하는 과정이 필요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5580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[삭제] - 해당 글 삭제. 단 이 과정에서 로그인 한 아이디와 해당 글의 작성자 아이디가 일치하는지 확인하는 과정이 필요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[목록] -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페이지로 이동(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T2_013)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" name=""/>
          <p:cNvSpPr txBox="1"/>
          <p:nvPr/>
        </p:nvSpPr>
        <p:spPr>
          <a:xfrm>
            <a:off x="3314818" y="2048714"/>
            <a:ext cx="1116124" cy="396044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400">
                <a:latin typeface="맑은 고딕"/>
                <a:ea typeface="맑은 고딕"/>
                <a:cs typeface="맑은 고딕"/>
              </a:rPr>
              <a:t>1:1상담</a:t>
            </a:r>
            <a:endParaRPr lang="en-US" altLang="ko-KR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832174" y="2312876"/>
            <a:ext cx="4104456" cy="243027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궁금한 정보들을 물어봐 주세요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2" name=""/>
          <p:cNvSpPr/>
          <p:nvPr/>
        </p:nvSpPr>
        <p:spPr>
          <a:xfrm>
            <a:off x="477595" y="4202708"/>
            <a:ext cx="6383617" cy="1998599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안녕하세요</a:t>
            </a:r>
            <a:b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어제 바나나 5개를 주문 했었습니다.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그런데 아직도 배송이 출발을 안했더라구요....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언제쯤 출발하는지 여쭤보려고 글 남겼습니다.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 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3" name=""/>
          <p:cNvSpPr/>
          <p:nvPr/>
        </p:nvSpPr>
        <p:spPr>
          <a:xfrm>
            <a:off x="6015525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목록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4" name=""/>
          <p:cNvSpPr/>
          <p:nvPr/>
        </p:nvSpPr>
        <p:spPr>
          <a:xfrm>
            <a:off x="4305300" y="6277800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수정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5" name=""/>
          <p:cNvSpPr/>
          <p:nvPr/>
        </p:nvSpPr>
        <p:spPr>
          <a:xfrm>
            <a:off x="5160412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삭제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76" name="타원 183"/>
          <p:cNvSpPr/>
          <p:nvPr/>
        </p:nvSpPr>
        <p:spPr>
          <a:xfrm>
            <a:off x="4108062" y="611340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7" name="타원 184"/>
          <p:cNvSpPr/>
          <p:nvPr/>
        </p:nvSpPr>
        <p:spPr>
          <a:xfrm>
            <a:off x="5046532" y="611340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타원 25"/>
          <p:cNvSpPr/>
          <p:nvPr/>
        </p:nvSpPr>
        <p:spPr>
          <a:xfrm>
            <a:off x="3489630" y="1964112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0" name="타원 45"/>
          <p:cNvSpPr/>
          <p:nvPr/>
        </p:nvSpPr>
        <p:spPr>
          <a:xfrm>
            <a:off x="5898087" y="611340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4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2" name=""/>
          <p:cNvGraphicFramePr>
            <a:graphicFrameLocks noGrp="1"/>
          </p:cNvGraphicFramePr>
          <p:nvPr/>
        </p:nvGraphicFramePr>
        <p:xfrm>
          <a:off x="482734" y="2651316"/>
          <a:ext cx="3966210" cy="1470660"/>
        </p:xfrm>
        <a:graphic>
          <a:graphicData uri="http://schemas.openxmlformats.org/drawingml/2006/table">
            <a:tbl>
              <a:tblPr firstRow="1" bandRow="1"/>
              <a:tblGrid>
                <a:gridCol w="941973"/>
                <a:gridCol w="3024237"/>
              </a:tblGrid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제목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언제 배송되나요...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작성일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2022-06-30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작성자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500">
                          <a:latin typeface="맑은 고딕"/>
                          <a:ea typeface="맑은 고딕"/>
                          <a:cs typeface="맑은 고딕"/>
                        </a:rPr>
                        <a:t>twt12</a:t>
                      </a:r>
                      <a:endParaRPr lang="en-US" altLang="ko-KR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454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내용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작성자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5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1:1상담_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1:1상담_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수정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수정화면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755804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16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792667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고객센터_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update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등록했던 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1:1상담을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수정하기 위함이다.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[내용] - 저장된 기존값이 보여짐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[수정] - 클릭 시 내용이 저장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[목록] - 작업된 내용을 저장하지 않은 채 안내 후 확인 누르면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페이지로 이동, 취소 누르면 변화 없음.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"/>
          <p:cNvSpPr txBox="1"/>
          <p:nvPr/>
        </p:nvSpPr>
        <p:spPr>
          <a:xfrm>
            <a:off x="3314818" y="2048714"/>
            <a:ext cx="1116124" cy="396044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400">
                <a:latin typeface="맑은 고딕"/>
                <a:ea typeface="맑은 고딕"/>
                <a:cs typeface="맑은 고딕"/>
              </a:rPr>
              <a:t>1:1상담</a:t>
            </a:r>
            <a:endParaRPr lang="en-US" altLang="ko-KR" sz="14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832174" y="2312876"/>
            <a:ext cx="4104456" cy="243027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T2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  <a:cs typeface="맑은 고딕"/>
              </a:rPr>
              <a:t>쇼핑몰의 궁금한 정보들을 물어봐 주세요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6" name=""/>
          <p:cNvSpPr/>
          <p:nvPr/>
        </p:nvSpPr>
        <p:spPr>
          <a:xfrm>
            <a:off x="477595" y="4166705"/>
            <a:ext cx="6383617" cy="1998599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안녕하세요</a:t>
            </a:r>
            <a:b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사과 5개를 주문 했었습니다.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그런데 아직도 배송이 출발을 안했더라구요....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언제쯤 출발하는지 여쭤보려고 글 남겼습니다.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l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0" i="0" u="none">
                <a:solidFill>
                  <a:schemeClr val="tx1"/>
                </a:solidFill>
                <a:latin typeface="Arial"/>
                <a:ea typeface="굴림"/>
              </a:rPr>
              <a:t> </a:t>
            </a:r>
            <a:endParaRPr lang="ko-KR" altLang="en-US" sz="10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97" name=""/>
          <p:cNvSpPr/>
          <p:nvPr/>
        </p:nvSpPr>
        <p:spPr>
          <a:xfrm>
            <a:off x="6015525" y="6273316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목록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98" name=""/>
          <p:cNvSpPr/>
          <p:nvPr/>
        </p:nvSpPr>
        <p:spPr>
          <a:xfrm>
            <a:off x="5160412" y="6277800"/>
            <a:ext cx="737675" cy="274575"/>
          </a:xfrm>
          <a:prstGeom prst="rect">
            <a:avLst/>
          </a:prstGeom>
          <a:solidFill>
            <a:srgbClr val="cee9bf"/>
          </a:solidFill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수정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00" name="타원 183"/>
          <p:cNvSpPr/>
          <p:nvPr/>
        </p:nvSpPr>
        <p:spPr>
          <a:xfrm>
            <a:off x="5013270" y="611340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1" name="타원 184"/>
          <p:cNvSpPr/>
          <p:nvPr/>
        </p:nvSpPr>
        <p:spPr>
          <a:xfrm>
            <a:off x="5898087" y="6113400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3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3" name=""/>
          <p:cNvGraphicFramePr>
            <a:graphicFrameLocks noGrp="1"/>
          </p:cNvGraphicFramePr>
          <p:nvPr/>
        </p:nvGraphicFramePr>
        <p:xfrm>
          <a:off x="482734" y="2636912"/>
          <a:ext cx="3966210" cy="1470660"/>
        </p:xfrm>
        <a:graphic>
          <a:graphicData uri="http://schemas.openxmlformats.org/drawingml/2006/table">
            <a:tbl>
              <a:tblPr firstRow="1" bandRow="1"/>
              <a:tblGrid>
                <a:gridCol w="941973"/>
                <a:gridCol w="3024237"/>
              </a:tblGrid>
              <a:tr h="3564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제목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언제 배송되나요...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3564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작성일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 sz="1500">
                          <a:latin typeface="맑은 고딕"/>
                          <a:ea typeface="맑은 고딕"/>
                          <a:cs typeface="맑은 고딕"/>
                        </a:rPr>
                        <a:t>2022-06-30</a:t>
                      </a: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564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작성자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en-US" altLang="ko-KR" sz="1500">
                          <a:latin typeface="맑은 고딕"/>
                          <a:ea typeface="맑은 고딕"/>
                          <a:cs typeface="맑은 고딕"/>
                        </a:rPr>
                        <a:t>twt12</a:t>
                      </a:r>
                      <a:endParaRPr lang="en-US" altLang="ko-KR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</a:tr>
              <a:tr h="3564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>
                        <a:defRPr lang="ko-KR" altLang="en-US"/>
                      </a:pPr>
                      <a:r>
                        <a:rPr lang="ko-KR" altLang="en-US">
                          <a:latin typeface="맑은 고딕"/>
                          <a:ea typeface="맑은 고딕"/>
                          <a:cs typeface="맑은 고딕"/>
                        </a:rPr>
                        <a:t>내용</a:t>
                      </a:r>
                      <a:endParaRPr lang="ko-KR" altLang="en-US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cee9b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 sz="1500"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04" name="타원 25"/>
          <p:cNvSpPr/>
          <p:nvPr/>
        </p:nvSpPr>
        <p:spPr>
          <a:xfrm>
            <a:off x="368853" y="3919195"/>
            <a:ext cx="227762" cy="22776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tIns="3600" rIns="3600" bIns="3600" anchor="ctr"/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05" name=""/>
          <p:cNvCxnSpPr>
            <a:stCxn id="97" idx="3"/>
            <a:endCxn id="106" idx="1"/>
          </p:cNvCxnSpPr>
          <p:nvPr/>
        </p:nvCxnSpPr>
        <p:spPr>
          <a:xfrm rot="16200000" flipH="1">
            <a:off x="6671418" y="6492385"/>
            <a:ext cx="856971" cy="693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06" name=""/>
          <p:cNvSpPr/>
          <p:nvPr/>
        </p:nvSpPr>
        <p:spPr>
          <a:xfrm>
            <a:off x="7446608" y="6763575"/>
            <a:ext cx="2726972" cy="1008000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수정된 내용이 저장되지 않았습니다. </a:t>
            </a:r>
            <a:b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</a:b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그래도 목록으로 가시겠습니까?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07" name=""/>
          <p:cNvSpPr/>
          <p:nvPr/>
        </p:nvSpPr>
        <p:spPr>
          <a:xfrm>
            <a:off x="7941332" y="735354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확인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08" name=""/>
          <p:cNvSpPr/>
          <p:nvPr/>
        </p:nvSpPr>
        <p:spPr>
          <a:xfrm>
            <a:off x="9094176" y="7353547"/>
            <a:ext cx="494324" cy="274575"/>
          </a:xfrm>
          <a:prstGeom prst="rect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  <a:ea typeface="굴림"/>
              </a:rPr>
              <a:t>취소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작성자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1:1상담_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7. 상품 검색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UI_T2_01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7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상품검색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사용자가 등록되어진 상품을 찾기 위해 검색 탭에  키워드를 입력하고 '검색하기' 버튼을 누르면 상품을 조회 할 수 있다.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등록된 상품을 키워드로 조회할 수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있는 겁색탭.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'검색하기' 버튼 클릭시 아래에 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상품목록이 뜨고 페이지가 나열된다.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페이징은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&lt;&lt; 10페이지 단위로 페이지 이돟,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&lt; 1페이지 단위로 페이지 이동.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552" y="2031237"/>
            <a:ext cx="6480000" cy="435642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578668" y="3089766"/>
            <a:ext cx="331405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23358" y="2973529"/>
            <a:ext cx="324315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84826" y="6211566"/>
            <a:ext cx="334518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pic>
        <p:nvPicPr>
          <p:cNvPr id="11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304" y="1860467"/>
            <a:ext cx="6712496" cy="812322"/>
          </a:xfrm>
          <a:prstGeom prst="rect">
            <a:avLst/>
          </a:prstGeom>
        </p:spPr>
      </p:pic>
      <p:pic>
        <p:nvPicPr>
          <p:cNvPr id="12" name="그림 12" descr="텍스트, 잭, 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0058" y="6377875"/>
            <a:ext cx="2646674" cy="221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58145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7. 상품 검색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  <p:graphicFrame>
        <p:nvGraphicFramePr>
          <p:cNvPr id="22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ko-KR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UUID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UUID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UI_T2_018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장바구니페이지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 u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구매 전 담은 상품을 저장하는 장바구니 페이지이다.</a:t>
                      </a:r>
                      <a:endParaRPr lang="ko-KR" sz="1000" b="0" i="0" u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장바구니에 담은 상품 수량 변경.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장바구니 상품 삭제가능 버튼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주문 페이지 이동 버튼.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33</a:t>
            </a:fld>
            <a:r>
              <a:rPr lang="en-US" altLang="ko-KR"/>
              <a:t> -</a:t>
            </a:r>
            <a:endParaRPr lang="en-US" altLang="ko-KR"/>
          </a:p>
        </p:txBody>
      </p:sp>
      <p:pic>
        <p:nvPicPr>
          <p:cNvPr id="3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9642" y="2001162"/>
            <a:ext cx="6521516" cy="452451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800135" y="2292709"/>
            <a:ext cx="325691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59660" y="2267800"/>
            <a:ext cx="322651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2206" y="4773478"/>
            <a:ext cx="1520550" cy="4079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92161" y="4773478"/>
            <a:ext cx="1520550" cy="4079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86768" y="6103630"/>
            <a:ext cx="330913" cy="378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2385" y="2008691"/>
            <a:ext cx="2292770" cy="2669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>
                <a:cs typeface="Arial"/>
              </a:rPr>
              <a:t>상품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05487" y="2016995"/>
            <a:ext cx="665297" cy="2681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가격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93942" y="2008691"/>
            <a:ext cx="706815" cy="2669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수량</a:t>
            </a:r>
            <a:endParaRPr lang="ko-KR" altLang="en-US">
              <a:latin typeface="Arial"/>
              <a:ea typeface="굴림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57486" y="2016994"/>
            <a:ext cx="706814" cy="2791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08331" y="5323183"/>
            <a:ext cx="1412606" cy="267167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rgbClr val="dddddd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장바구니 총 금액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7624" y="2623087"/>
            <a:ext cx="831366" cy="2330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l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>
                <a:latin typeface="Arial"/>
                <a:ea typeface="굴림"/>
                <a:cs typeface="Arial"/>
              </a:rPr>
              <a:t>(상품번호)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03839" y="3428445"/>
            <a:ext cx="831366" cy="21880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l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>
                <a:latin typeface="Arial"/>
                <a:ea typeface="굴림"/>
                <a:cs typeface="Arial"/>
              </a:rPr>
              <a:t>(상품번호)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37398" y="4192290"/>
            <a:ext cx="831366" cy="2330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l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>
                <a:latin typeface="Arial"/>
                <a:ea typeface="굴림"/>
                <a:cs typeface="Arial"/>
              </a:rPr>
              <a:t>(상품번호)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9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4463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8. 장바구니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회원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UI_T2_002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회원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 후 메인화면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로그아웃 후 메인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4,5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번탭이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6,7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 탭이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개인정보관리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카테고리 정보들이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신상품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추천상품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상품명 검색 가능하며 상품 검색 시 검색 상품에 대한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장바구니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배너 이미지를 클릭 시 해당하는 상품 리스트 화면으로 이동 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상품을 클릭 시 상품 상세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로고 이미지를 클릭 시 메인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상담 등록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회원탈퇴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997" y="1951410"/>
            <a:ext cx="3694637" cy="4672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2376" y="1897284"/>
            <a:ext cx="2549740" cy="8640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8582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1.2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쇼핑몰 메인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회원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7232" y="3152001"/>
            <a:ext cx="232733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⑬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213397" y="4332107"/>
            <a:ext cx="232733" cy="2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414231" y="2194611"/>
            <a:ext cx="2395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⑮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504" y="3114369"/>
            <a:ext cx="905001" cy="231489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71892" y="2755957"/>
            <a:ext cx="239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1393505" y="2878488"/>
            <a:ext cx="591284" cy="5505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-1245623" y="2492896"/>
            <a:ext cx="1502334" cy="5436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번호 넣고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로그아웃 설명 넣고</a:t>
            </a:r>
            <a:endParaRPr lang="en-US" altLang="ko-KR"/>
          </a:p>
        </p:txBody>
      </p:sp>
      <p:sp>
        <p:nvSpPr>
          <p:cNvPr id="17" name="TextBox 16"/>
          <p:cNvSpPr txBox="1"/>
          <p:nvPr/>
        </p:nvSpPr>
        <p:spPr>
          <a:xfrm>
            <a:off x="3610236" y="2564904"/>
            <a:ext cx="234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⑪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84693" y="1781694"/>
            <a:ext cx="310607" cy="23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68420" y="1790718"/>
            <a:ext cx="312655" cy="237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43748" y="1781694"/>
            <a:ext cx="309999" cy="23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9370" y="2084845"/>
            <a:ext cx="253634" cy="26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57318" y="2239869"/>
            <a:ext cx="239082" cy="26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92863" y="2184661"/>
            <a:ext cx="237640" cy="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91363" y="2330599"/>
            <a:ext cx="2341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en-US" altLang="ko-KR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28664" y="2568828"/>
            <a:ext cx="239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⑧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2720" y="2564904"/>
            <a:ext cx="239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⑨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064083" y="2573647"/>
            <a:ext cx="237282" cy="26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⑩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932349" y="4332107"/>
            <a:ext cx="235541" cy="2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418643" y="4332107"/>
            <a:ext cx="235272" cy="2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13397" y="5671197"/>
            <a:ext cx="232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32349" y="5671197"/>
            <a:ext cx="235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418643" y="5671197"/>
            <a:ext cx="235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14627" y="2467629"/>
            <a:ext cx="143119" cy="357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39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6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SALES</a:t>
                      </a:r>
                      <a:endParaRPr 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총금액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TOTAL_PRICE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ko-KR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 장바구니 상태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STATE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8. 장바구니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19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주문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장바구니에서 선택한 상품을 주문하는 페이지이다.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로그인한 회원이 주문자로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자동으로 성명, 연락처, 주소, 이메일     정보 불러옴.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 수신인 정보 및 배송지 입력(일회성).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'결제하기' 버튼 클릭 시 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결제 페이지 이동.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1" descr="텍스트, 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876" y="1853039"/>
            <a:ext cx="6480001" cy="33843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2386" y="5514411"/>
            <a:ext cx="1244359" cy="1908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수신인 정보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-3370" y="5264306"/>
            <a:ext cx="327503" cy="78209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  <a:p>
            <a:pPr lvl="0">
              <a:defRPr lang="ko-KR" altLang="en-US"/>
            </a:pP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2216" y="4269011"/>
            <a:ext cx="1244359" cy="1908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주문자 정보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564" y="2681207"/>
            <a:ext cx="441105" cy="13627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14" name="그림 18"/>
          <p:cNvPicPr>
            <a:picLocks noChangeAspect="1"/>
          </p:cNvPicPr>
          <p:nvPr/>
        </p:nvPicPr>
        <p:blipFill rotWithShape="1">
          <a:blip r:embed="rId3"/>
          <a:srcRect l="45890" r="-240" b="-390"/>
          <a:stretch>
            <a:fillRect/>
          </a:stretch>
        </p:blipFill>
        <p:spPr>
          <a:xfrm>
            <a:off x="3448397" y="5748381"/>
            <a:ext cx="3680230" cy="849307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761360" y="5631530"/>
            <a:ext cx="327964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4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0904" y="6068693"/>
            <a:ext cx="1030650" cy="3099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algn="r">
              <a:defRPr lang="ko-KR" altLang="en-US"/>
            </a:pPr>
            <a:r>
              <a:rPr lang="ko-KR" altLang="en-US" sz="1000" b="1">
                <a:latin typeface="Arial"/>
                <a:ea typeface="굴림"/>
                <a:cs typeface="Arial"/>
              </a:rPr>
              <a:t> </a:t>
            </a:r>
            <a:r>
              <a:rPr lang="ko-KR" altLang="en-US" sz="1400" b="1">
                <a:latin typeface="Arial"/>
                <a:ea typeface="굴림"/>
                <a:cs typeface="Arial"/>
              </a:rPr>
              <a:t> 총 금액</a:t>
            </a:r>
            <a:r>
              <a:rPr lang="ko-KR" altLang="en-US" b="1">
                <a:latin typeface="Arial"/>
                <a:ea typeface="굴림"/>
                <a:cs typeface="Arial"/>
              </a:rPr>
              <a:t>  </a:t>
            </a:r>
            <a:endParaRPr lang="ko-KR" b="1"/>
          </a:p>
        </p:txBody>
      </p:sp>
      <p:sp>
        <p:nvSpPr>
          <p:cNvPr id="6" name="직사각형 5"/>
          <p:cNvSpPr/>
          <p:nvPr/>
        </p:nvSpPr>
        <p:spPr>
          <a:xfrm>
            <a:off x="321803" y="5827917"/>
            <a:ext cx="3101240" cy="695883"/>
          </a:xfrm>
          <a:prstGeom prst="rect">
            <a:avLst/>
          </a:prstGeom>
          <a:solidFill>
            <a:srgbClr val="fffca1"/>
          </a:solidFill>
          <a:ln w="9525" cap="flat" cmpd="sng" algn="ctr">
            <a:solidFill>
              <a:srgbClr val="f0fc6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l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성명</a:t>
            </a:r>
            <a:endParaRPr lang="ko-KR" altLang="en-US" sz="1000">
              <a:latin typeface="Arial"/>
              <a:ea typeface="굴림"/>
              <a:cs typeface="Arial"/>
            </a:endParaRPr>
          </a:p>
          <a:p>
            <a:pPr algn="l"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배송지</a:t>
            </a:r>
            <a:endParaRPr lang="ko-KR" altLang="en-US" sz="1000">
              <a:latin typeface="Arial"/>
              <a:ea typeface="굴림"/>
              <a:cs typeface="Arial"/>
            </a:endParaRPr>
          </a:p>
          <a:p>
            <a:pPr algn="l">
              <a:defRPr lang="ko-KR" altLang="en-US"/>
            </a:pPr>
            <a:r>
              <a:rPr lang="ko-KR" altLang="en-US" sz="1000">
                <a:cs typeface="Arial"/>
              </a:rPr>
              <a:t>연락처</a:t>
            </a:r>
            <a:endParaRPr lang="ko-KR" altLang="en-US" sz="1000"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759" y="4499491"/>
            <a:ext cx="3308827" cy="928934"/>
          </a:xfrm>
          <a:prstGeom prst="rect">
            <a:avLst/>
          </a:prstGeom>
          <a:solidFill>
            <a:srgbClr val="fffca1"/>
          </a:solidFill>
          <a:ln w="9525" cap="flat" cmpd="sng" algn="ctr">
            <a:solidFill>
              <a:srgbClr val="f0fc6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algn="l"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성명 </a:t>
            </a:r>
            <a:endParaRPr lang="ko-KR" altLang="en-US" sz="1000">
              <a:latin typeface="Arial"/>
              <a:ea typeface="굴림"/>
              <a:cs typeface="Arial"/>
            </a:endParaRPr>
          </a:p>
          <a:p>
            <a:pPr algn="l"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연락처</a:t>
            </a:r>
            <a:endParaRPr lang="ko-KR" altLang="en-US" sz="1000">
              <a:latin typeface="Arial"/>
              <a:ea typeface="굴림"/>
              <a:cs typeface="Arial"/>
            </a:endParaRPr>
          </a:p>
          <a:p>
            <a:pPr algn="l"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주소</a:t>
            </a:r>
            <a:endParaRPr lang="ko-KR" altLang="en-US" sz="1000">
              <a:latin typeface="Arial"/>
              <a:ea typeface="굴림"/>
              <a:cs typeface="Arial"/>
            </a:endParaRPr>
          </a:p>
          <a:p>
            <a:pPr algn="l"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이메일</a:t>
            </a:r>
            <a:endParaRPr lang="ko-KR" altLang="en-US" sz="1000">
              <a:latin typeface="Arial"/>
              <a:ea typeface="굴림"/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4024" y="6072152"/>
            <a:ext cx="2301073" cy="2169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3931" y="6321232"/>
            <a:ext cx="2301073" cy="2169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3918" y="5831375"/>
            <a:ext cx="2301073" cy="2169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3865" y="4687338"/>
            <a:ext cx="2583391" cy="556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ot="0" vert="horz" wrap="square" lIns="90000" tIns="46800" rIns="90000" bIns="46800" anchor="ctr" anchorCtr="0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DEFAULT값</a:t>
            </a:r>
            <a:endParaRPr lang="ko-KR" altLang="en-US">
              <a:latin typeface="Arial"/>
              <a:ea typeface="굴림"/>
              <a:cs typeface="Arial"/>
            </a:endParaRPr>
          </a:p>
          <a:p>
            <a:pPr lvl="0">
              <a:defRPr lang="ko-KR" altLang="en-US"/>
            </a:pPr>
            <a:endParaRPr lang="ko-KR" altLang="en-US">
              <a:cs typeface="Arial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209" y="4018906"/>
            <a:ext cx="330996" cy="37643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30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9. 주문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41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/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주문자명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BUYER_NAME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수신인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RECIEVER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배송지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SHIPPING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주문날짜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INDATE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총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금액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TOTAL_PRICE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판매수량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SALES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1.1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9. 주문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37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20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결제 완료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결제가 완료되었음을 알리는 페이지이다. 고객 확인용 메일 전송 안내 멘트도 같이 나온다.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주문 완료 안내 문구.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주문자에게 결제완료 안내 메일 발송3. 주문자 성명 및 주문번호 표시.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'확인' 버튼 클릭 시 메인화면으로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   이동.</a:t>
                      </a:r>
                      <a:endParaRPr lang="en-US"/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804600" y="1912662"/>
            <a:ext cx="335001" cy="37815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pic>
        <p:nvPicPr>
          <p:cNvPr id="6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17" y="2108373"/>
            <a:ext cx="4458596" cy="1726667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1967197" y="2847552"/>
            <a:ext cx="2581943" cy="26521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200" b="1">
                <a:latin typeface="Malgun Gothic"/>
                <a:ea typeface="Malgun Gothic"/>
              </a:rPr>
              <a:t>자세한 내용은 메일 확인 바랍니다</a:t>
            </a:r>
            <a:r>
              <a:rPr lang="en-US" altLang="ko-KR" sz="1200" b="1">
                <a:latin typeface="Malgun Gothic"/>
              </a:rPr>
              <a:t>.</a:t>
            </a:r>
            <a:endParaRPr lang="ko-KR" altLang="en-US" sz="1200" b="1">
              <a:latin typeface="Malgun Gothic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01171" y="2668919"/>
            <a:ext cx="334455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765636" y="3089414"/>
            <a:ext cx="330921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06038" y="3394326"/>
            <a:ext cx="331566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4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6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6789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20. 결제 완료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43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주문번호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ORDER_NO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주문자명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BUYER_NAME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3218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20. 결제 완료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44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UI_T2_02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상품 상세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 클릭시 상품 상세 페이지로 이동하여 상품의 이미지 및 설명, 별점, 상품평, 장바구니 담기를 볼 수 있다.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상품의 이미지, 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상품명, 가격,</a:t>
                      </a:r>
                      <a:endParaRPr lang="en-US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  할인율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및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상품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번호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,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상품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설명 표시</a:t>
                      </a:r>
                      <a:endParaRPr lang="en-US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2. '장바구니 담기' 클릭시 장바구니에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   상품 저장.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3. </a:t>
                      </a: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페이징은</a:t>
                      </a:r>
                      <a:endParaRPr lang="en-US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 &lt;&lt; 10페이지 단위로 페이지 이돟,</a:t>
                      </a:r>
                      <a:endParaRPr lang="en-US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 &lt; 1페이지 단위로 페이지 이동.</a:t>
                      </a:r>
                      <a:endParaRPr lang="en-US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4. 사용자가 후기를 작성하는 페이지로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   이동한다.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174" y="1906178"/>
            <a:ext cx="6574905" cy="29260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31158" y="2520648"/>
            <a:ext cx="571500" cy="20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700"/>
              <a:t>평균별점</a:t>
            </a:r>
            <a:endParaRPr lang="ko-KR" altLang="en-US" sz="700"/>
          </a:p>
        </p:txBody>
      </p:sp>
      <p:sp>
        <p:nvSpPr>
          <p:cNvPr id="14" name="직사각형 13"/>
          <p:cNvSpPr/>
          <p:nvPr/>
        </p:nvSpPr>
        <p:spPr>
          <a:xfrm>
            <a:off x="2477557" y="4606462"/>
            <a:ext cx="571500" cy="20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700"/>
              <a:t>평균별점</a:t>
            </a:r>
            <a:endParaRPr lang="ko-KR" altLang="en-US" sz="700"/>
          </a:p>
        </p:txBody>
      </p:sp>
      <p:sp>
        <p:nvSpPr>
          <p:cNvPr id="17" name="TextBox 1"/>
          <p:cNvSpPr txBox="1"/>
          <p:nvPr/>
        </p:nvSpPr>
        <p:spPr>
          <a:xfrm>
            <a:off x="525043" y="4461208"/>
            <a:ext cx="183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상품평</a:t>
            </a:r>
            <a:r>
              <a:rPr lang="en-US" altLang="ko-KR"/>
              <a:t>(only text)</a:t>
            </a: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38357" y="2349075"/>
            <a:ext cx="334318" cy="3385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 sz="1000">
                <a:solidFill>
                  <a:srgbClr val="ff0000"/>
                </a:solidFill>
                <a:cs typeface="Arial"/>
              </a:rPr>
              <a:t>1</a:t>
            </a:r>
            <a:endParaRPr lang="ko-KR" sz="1000">
              <a:solidFill>
                <a:srgbClr val="ff0000"/>
              </a:solidFill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44457" y="4361974"/>
            <a:ext cx="335138" cy="34929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 sz="1000">
                <a:solidFill>
                  <a:srgbClr val="ff0000"/>
                </a:solidFill>
                <a:cs typeface="Arial"/>
              </a:rPr>
              <a:t>2</a:t>
            </a:r>
            <a:endParaRPr lang="ko-KR" altLang="en-US" sz="1000">
              <a:solidFill>
                <a:srgbClr val="ff0000"/>
              </a:solidFill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1400" y="3200400"/>
            <a:ext cx="2743200" cy="26479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Malgun Gothic"/>
              </a:rPr>
              <a:t>O</a:t>
            </a:r>
            <a:endParaRPr lang="ko-KR" altLang="en-US"/>
          </a:p>
        </p:txBody>
      </p:sp>
      <p:pic>
        <p:nvPicPr>
          <p:cNvPr id="29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787" y="1860467"/>
            <a:ext cx="6712496" cy="447006"/>
          </a:xfrm>
          <a:prstGeom prst="rect">
            <a:avLst/>
          </a:prstGeom>
        </p:spPr>
      </p:pic>
      <p:pic>
        <p:nvPicPr>
          <p:cNvPr id="28" name="그림 2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945" y="4964426"/>
            <a:ext cx="6504911" cy="157864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55744" y="4935534"/>
            <a:ext cx="566235" cy="21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/>
              <a:t>별점</a:t>
            </a:r>
            <a:endParaRPr lang="ko-KR" altLang="en-US" sz="1200"/>
          </a:p>
        </p:txBody>
      </p:sp>
      <p:sp>
        <p:nvSpPr>
          <p:cNvPr id="21" name="직사각형 20"/>
          <p:cNvSpPr/>
          <p:nvPr/>
        </p:nvSpPr>
        <p:spPr>
          <a:xfrm>
            <a:off x="3992765" y="5208327"/>
            <a:ext cx="508777" cy="184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/>
              <a:t>1~5</a:t>
            </a:r>
            <a:endParaRPr lang="ko-KR" altLang="en-US" sz="1200"/>
          </a:p>
        </p:txBody>
      </p:sp>
      <p:sp>
        <p:nvSpPr>
          <p:cNvPr id="15" name="타원 14"/>
          <p:cNvSpPr/>
          <p:nvPr/>
        </p:nvSpPr>
        <p:spPr>
          <a:xfrm>
            <a:off x="1866082" y="6246507"/>
            <a:ext cx="330050" cy="38117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58151" y="6247856"/>
            <a:ext cx="334150" cy="37966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4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49259" y="2307587"/>
            <a:ext cx="997435" cy="2484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l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>
                <a:latin typeface="Arial"/>
                <a:ea typeface="굴림"/>
                <a:cs typeface="Arial"/>
              </a:rPr>
              <a:t>(상품번호)</a:t>
            </a:r>
            <a:endParaRPr lang="ko-KR" altLang="en-US" sz="1000" b="0" i="0" u="none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3218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21. 상품 상세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45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4633" y="1062740"/>
          <a:ext cx="8928990" cy="5233776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8"/>
                <a:gridCol w="941076"/>
                <a:gridCol w="1568461"/>
                <a:gridCol w="1019498"/>
              </a:tblGrid>
              <a:tr h="178809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상품설명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EXPLAIN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ko-KR"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REVIEW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ko-KR"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UUID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UUID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단가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 sz="1100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할인율</a:t>
                      </a:r>
                      <a:endParaRPr lang="ko-KR" altLang="en-US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DISCOUNT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ko-KR"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ko-KR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판매가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lnSpc>
                          <a:spcPct val="100000"/>
                        </a:lnSpc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0930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21. 상품 상세 페이지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46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22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후기 등록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별점과 후기 내용을 입력하는 후기 페이지이다.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화살표 클릭시 1~5까지 별점을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선택 할 수 있다.  기본값은 5.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후기 내용을 입력할 수 있다.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'등록' 버튼 클릭 시 후기가 등록되는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상품 상세 페이지로 이동 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'목록' 버튼 클릭 시 후기 등록 없이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상품 상세 페이지 이동.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사각형: 둥근 모서리 27"/>
          <p:cNvSpPr/>
          <p:nvPr/>
        </p:nvSpPr>
        <p:spPr>
          <a:xfrm>
            <a:off x="298924" y="1892601"/>
            <a:ext cx="6783269" cy="4727225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사각형: 둥근 모서리 28"/>
          <p:cNvSpPr/>
          <p:nvPr/>
        </p:nvSpPr>
        <p:spPr>
          <a:xfrm>
            <a:off x="431052" y="2608328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별점</a:t>
            </a:r>
            <a:endParaRPr lang="ko-KR" altLang="en-US"/>
          </a:p>
        </p:txBody>
      </p:sp>
      <p:sp>
        <p:nvSpPr>
          <p:cNvPr id="30" name="사각형: 둥근 모서리 29"/>
          <p:cNvSpPr/>
          <p:nvPr/>
        </p:nvSpPr>
        <p:spPr>
          <a:xfrm>
            <a:off x="431052" y="3369955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1674064" y="2608328"/>
            <a:ext cx="1862138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2" name="사각형: 둥근 모서리 31"/>
          <p:cNvSpPr/>
          <p:nvPr/>
        </p:nvSpPr>
        <p:spPr>
          <a:xfrm>
            <a:off x="431052" y="3900750"/>
            <a:ext cx="6648450" cy="48205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33" name="사각형: 둥근 모서리 32"/>
          <p:cNvSpPr/>
          <p:nvPr/>
        </p:nvSpPr>
        <p:spPr>
          <a:xfrm>
            <a:off x="4415256" y="4611648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등록</a:t>
            </a:r>
            <a:endParaRPr lang="ko-KR" altLang="en-US"/>
          </a:p>
        </p:txBody>
      </p:sp>
      <p:sp>
        <p:nvSpPr>
          <p:cNvPr id="36" name="사각형: 둥근 모서리 35"/>
          <p:cNvSpPr/>
          <p:nvPr/>
        </p:nvSpPr>
        <p:spPr>
          <a:xfrm>
            <a:off x="5741589" y="4611648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목록</a:t>
            </a:r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flipV="1">
            <a:off x="3212352" y="2751202"/>
            <a:ext cx="228600" cy="20002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사각형: 둥근 모서리 38"/>
          <p:cNvSpPr/>
          <p:nvPr/>
        </p:nvSpPr>
        <p:spPr>
          <a:xfrm>
            <a:off x="431052" y="1968645"/>
            <a:ext cx="1076325" cy="461664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상품명</a:t>
            </a: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89659" y="2351952"/>
            <a:ext cx="329719" cy="37986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7175" y="3703751"/>
            <a:ext cx="333938" cy="3807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79792" y="4486845"/>
            <a:ext cx="325310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73235" y="4523500"/>
            <a:ext cx="333041" cy="38003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885826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4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98618" y="2058507"/>
            <a:ext cx="1072165" cy="2791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(상품번호)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0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0930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22. 사용자 후기 등록 페이지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47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REVIEW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상품평 점수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REVIEW_NO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 번호</a:t>
                      </a:r>
                      <a:endParaRPr lang="ko-KR"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8714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22. 사용자 후기 등록 페이지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865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관리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홈쇼핑 정보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UI_T2_02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후기 수정, 삭제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ko-KR" sz="1000" b="0" i="0" u="none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별점과 후기 내용을 수정 삭제하는 후기 페이지이다.</a:t>
                      </a:r>
                      <a:endParaRPr lang="ko-KR" sz="1000" b="0" i="0" u="none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9845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 이미 등록된 별점을 수정 할 수 있다.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2. 등록된 내용을 수정 할 수 있다.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'수정' 버튼 클릭 시 변경 된 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후기가 등록된 목록 페이지로 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이동한다.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후기를 삭제 할 수 있다.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5. '목록' 버튼 클릭 시 수정 없이 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   목록페이지로 이동한다.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사각형: 둥근 모서리 11"/>
          <p:cNvSpPr/>
          <p:nvPr/>
        </p:nvSpPr>
        <p:spPr>
          <a:xfrm>
            <a:off x="298924" y="1892601"/>
            <a:ext cx="6783269" cy="4727225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455962" y="2674749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별점</a:t>
            </a:r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455962" y="3502797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18" name="사각형: 둥근 모서리 17"/>
          <p:cNvSpPr/>
          <p:nvPr/>
        </p:nvSpPr>
        <p:spPr>
          <a:xfrm>
            <a:off x="1682367" y="2674749"/>
            <a:ext cx="1862138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0" name="사각형: 둥근 모서리 19"/>
          <p:cNvSpPr/>
          <p:nvPr/>
        </p:nvSpPr>
        <p:spPr>
          <a:xfrm>
            <a:off x="455963" y="4124922"/>
            <a:ext cx="6648450" cy="48205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내용</a:t>
            </a:r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5716679" y="4844122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목록</a:t>
            </a:r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flipV="1">
            <a:off x="3121014" y="2842531"/>
            <a:ext cx="228600" cy="200025"/>
          </a:xfrm>
          <a:prstGeom prst="triangl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431052" y="1968645"/>
            <a:ext cx="1076325" cy="461664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상품명</a:t>
            </a: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89660" y="2351953"/>
            <a:ext cx="329083" cy="3765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1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086" y="3927924"/>
            <a:ext cx="325652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2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933917" y="4702714"/>
            <a:ext cx="327588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3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3210833" y="4869030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/>
              <a:t>수정</a:t>
            </a:r>
            <a:endParaRPr lang="ko-KR" altLang="en-US">
              <a:cs typeface="Arial"/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4465077" y="4869030"/>
            <a:ext cx="1076325" cy="46166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ctr"/>
          <a:lstStyle>
            <a:defPPr>
              <a:defRPr lang="en-US"/>
            </a:defPPr>
            <a:lvl1pPr algn="ctr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800"/>
              <a:t>삭제</a:t>
            </a:r>
            <a:endParaRPr lang="ko-KR" altLang="en-US" sz="1800"/>
          </a:p>
        </p:txBody>
      </p:sp>
      <p:sp>
        <p:nvSpPr>
          <p:cNvPr id="36" name="타원 35"/>
          <p:cNvSpPr/>
          <p:nvPr/>
        </p:nvSpPr>
        <p:spPr>
          <a:xfrm>
            <a:off x="4302451" y="4747672"/>
            <a:ext cx="331924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4</a:t>
            </a:r>
            <a:endParaRPr lang="ko-KR">
              <a:solidFill>
                <a:srgbClr val="ff0000"/>
              </a:solidFill>
              <a:cs typeface="Arial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506035" y="4747671"/>
            <a:ext cx="325348" cy="3925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defTabSz="90000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lang="ko-KR" altLang="en-US">
                <a:solidFill>
                  <a:srgbClr val="ff0000"/>
                </a:solidFill>
                <a:cs typeface="Arial"/>
              </a:rPr>
              <a:t>5</a:t>
            </a:r>
            <a:endParaRPr lang="ko-KR" alt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8618" y="2058507"/>
            <a:ext cx="1072165" cy="2791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>
                <a:latin typeface="Arial"/>
                <a:ea typeface="굴림"/>
                <a:cs typeface="Arial"/>
              </a:rPr>
              <a:t>(상품번호)</a:t>
            </a: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0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98135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23.사용자 후기 수정, 삭제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CODE1_NAME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파일명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업로드 경로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ko-KR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UPLOADPATH</a:t>
                      </a:r>
                      <a:endParaRPr lang="ko-KR" altLang="ko-KR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1.2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쇼핑몰 메인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회원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49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lvl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None/>
                        <a:defRPr lang="ko-KR" altLang="en-US"/>
                      </a:pPr>
                      <a:r>
                        <a:rPr lang="en-US" sz="1100" b="1" i="0" u="none" kern="100">
                          <a:latin typeface="Malgun Gothic"/>
                        </a:rPr>
                        <a:t>I/O</a:t>
                      </a:r>
                      <a:endParaRPr lang="ko-KR" i="0" u="none">
                        <a:latin typeface="Malgun Gothic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REVIEW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상품평 점수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REVIEW_NO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 번호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lvl="0" algn="ctr">
                        <a:buNone/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Malgun Gothic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Malgun Gothic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6566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23.사용자 후기 수정, 삭제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UI_T2_002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4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쇼핑몰 메인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mar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 로그인 후 메인화면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rgbClr val="ff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로그아웃 후 메인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3,4,5,6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번탭이 하단에 생성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매출관리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로고 이미지 클릭 시 메인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마우스를 올리면 카테고리 목록이 보여짐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이벤트 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추천상품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탭에 상품명 검색 가능하며 상품 검색 시 검색 상품에 대한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장바구니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각각의 카테고리 탭을 클릭 시 해당 카테고리의 상품 목록으로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상품을 클릭 시 상품 상세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권한이 없는 관리자가 관리 탭을 클릭 한 경우 메시지 창을 띄우며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’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버튼 클릭 시 메인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1717" y="2203874"/>
            <a:ext cx="3667446" cy="4018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45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37" name="TextBox 36"/>
          <p:cNvSpPr txBox="1"/>
          <p:nvPr/>
        </p:nvSpPr>
        <p:spPr>
          <a:xfrm>
            <a:off x="3340009" y="4627527"/>
            <a:ext cx="237581" cy="2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320" y="3612708"/>
            <a:ext cx="793480" cy="2029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258513" y="2869068"/>
            <a:ext cx="233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⑫</a:t>
            </a:r>
            <a:endParaRPr lang="ko-KR" altLang="en-US"/>
          </a:p>
        </p:txBody>
      </p:sp>
      <p:cxnSp>
        <p:nvCxnSpPr>
          <p:cNvPr id="45" name="직선 화살표 연결선 44"/>
          <p:cNvCxnSpPr>
            <a:endCxn id="43" idx="0"/>
          </p:cNvCxnSpPr>
          <p:nvPr/>
        </p:nvCxnSpPr>
        <p:spPr>
          <a:xfrm flipH="1">
            <a:off x="741060" y="3245292"/>
            <a:ext cx="396740" cy="3674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771698" y="2894444"/>
            <a:ext cx="234392" cy="26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⑪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52061" y="2176113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8543" y="2084616"/>
            <a:ext cx="309999" cy="2386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6888" y="2421160"/>
            <a:ext cx="312637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1133" y="2531768"/>
            <a:ext cx="253634" cy="26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39081" y="2686792"/>
            <a:ext cx="239082" cy="26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2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6498" y="2803667"/>
            <a:ext cx="235417" cy="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75348" y="2523696"/>
            <a:ext cx="235467" cy="265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57286" y="2864249"/>
            <a:ext cx="2030723" cy="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⑧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61342" y="2860325"/>
            <a:ext cx="2030723" cy="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⑨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92705" y="2869068"/>
            <a:ext cx="2030723" cy="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⑩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058961" y="4627527"/>
            <a:ext cx="232754" cy="2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545255" y="4627527"/>
            <a:ext cx="232733" cy="2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40009" y="5966617"/>
            <a:ext cx="237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58961" y="5966617"/>
            <a:ext cx="232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545255" y="5966617"/>
            <a:ext cx="232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⑭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23619" y="3749909"/>
            <a:ext cx="2028402" cy="114054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35163" y="3763978"/>
            <a:ext cx="237352" cy="263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⑬</a:t>
            </a:r>
            <a:endParaRPr lang="ko-KR" altLang="en-US"/>
          </a:p>
        </p:txBody>
      </p:sp>
      <p:cxnSp>
        <p:nvCxnSpPr>
          <p:cNvPr id="33" name="연결선: 꺾임 32"/>
          <p:cNvCxnSpPr>
            <a:endCxn id="15" idx="0"/>
          </p:cNvCxnSpPr>
          <p:nvPr/>
        </p:nvCxnSpPr>
        <p:spPr>
          <a:xfrm>
            <a:off x="4286649" y="2517700"/>
            <a:ext cx="1651171" cy="123220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471386" y="4513016"/>
            <a:ext cx="239804" cy="266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 i="0" u="none">
                <a:solidFill>
                  <a:srgbClr val="ff0000"/>
                </a:solidFill>
                <a:latin typeface="맑은 고딕"/>
                <a:ea typeface="맑은 고딕"/>
              </a:rPr>
              <a:t>⑮</a:t>
            </a:r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4188173" y="2686792"/>
            <a:ext cx="17704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2" name="직선 연결선 41"/>
          <p:cNvCxnSpPr/>
          <p:nvPr/>
        </p:nvCxnSpPr>
        <p:spPr>
          <a:xfrm>
            <a:off x="4188173" y="2808767"/>
            <a:ext cx="17704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46" name="직선 연결선 45"/>
          <p:cNvCxnSpPr/>
          <p:nvPr/>
        </p:nvCxnSpPr>
        <p:spPr>
          <a:xfrm>
            <a:off x="4188173" y="2940974"/>
            <a:ext cx="17704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4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7631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24.쇼핑몰 메인_관리자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51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CODE1_NAME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판매가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파일명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업로드 경로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ko-KR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UPLOADPATH</a:t>
                      </a:r>
                      <a:endParaRPr lang="ko-KR" altLang="ko-KR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008032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4486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24.쇼핑몰 메인_관리자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상품관리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UI_T2_25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상품관리 리스트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등록한 상품정보들을 조회하는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입력한 글자가 포함된 상품을 검색할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상품등록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 제목을 클릭 시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각 제목에 따라 정렬이 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“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“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클릭 시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 상세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단위로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또는 이전페이지로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※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판매가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=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단가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*((100-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할인율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)/100)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86942" y="2320614"/>
            <a:ext cx="1916978" cy="27699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상품검색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15142" y="2310975"/>
            <a:ext cx="1224136" cy="27699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상품등록</a:t>
            </a:r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54380" y="2855020"/>
          <a:ext cx="5826812" cy="146288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80596"/>
                <a:gridCol w="625704"/>
                <a:gridCol w="801844"/>
                <a:gridCol w="553035"/>
                <a:gridCol w="703208"/>
                <a:gridCol w="603092"/>
                <a:gridCol w="603092"/>
                <a:gridCol w="603092"/>
                <a:gridCol w="653149"/>
              </a:tblGrid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u="none"/>
                        <a:t>카테고리코드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상품코드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u="none"/>
                        <a:t>재고량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판매가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사용유무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등록날짜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수정날짜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u="none"/>
                        <a:t>상품관리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10200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CF001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/>
                        <a:t>사과</a:t>
                      </a:r>
                      <a:r>
                        <a:rPr lang="en-US" altLang="ko-KR" sz="1000" u="none"/>
                        <a:t>1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u="none"/>
                        <a:t>100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>
                          <a:solidFill>
                            <a:schemeClr val="accent1"/>
                          </a:solidFill>
                        </a:rPr>
                        <a:t>상품관리</a:t>
                      </a:r>
                      <a:endParaRPr lang="ko-KR" altLang="en-US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10200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CF002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/>
                        <a:t>배</a:t>
                      </a:r>
                      <a:r>
                        <a:rPr lang="en-US" altLang="ko-KR" sz="1000" u="none"/>
                        <a:t>4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u="none"/>
                        <a:t>100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18000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>
                          <a:solidFill>
                            <a:schemeClr val="accent1"/>
                          </a:solidFill>
                        </a:rPr>
                        <a:t>상품관리</a:t>
                      </a:r>
                      <a:endParaRPr lang="ko-KR" altLang="en-US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u="none"/>
                        <a:t>11000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CB001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/>
                        <a:t>식빵</a:t>
                      </a:r>
                      <a:r>
                        <a:rPr lang="en-US" altLang="ko-KR" sz="1000" u="none"/>
                        <a:t>2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u="none"/>
                        <a:t>200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4000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u="none">
                          <a:solidFill>
                            <a:schemeClr val="accent1"/>
                          </a:solidFill>
                        </a:rPr>
                        <a:t>상품관리</a:t>
                      </a:r>
                      <a:endParaRPr lang="ko-KR" altLang="en-US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71414" y="5552460"/>
            <a:ext cx="234726" cy="2654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0070c0"/>
                </a:solidFill>
              </a:rPr>
              <a:t>1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9449" y="5542726"/>
            <a:ext cx="238641" cy="2656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87484" y="5557327"/>
            <a:ext cx="23303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18288" y="2129471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72008" y="2103756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4380" y="2653377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34347" y="306519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63288" y="528380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57052" y="527406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57578" y="3283384"/>
            <a:ext cx="674442" cy="9743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7885" y="2253267"/>
            <a:ext cx="69843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상품관리</a:t>
            </a:r>
            <a:endParaRPr lang="ko-KR" altLang="en-US" sz="800"/>
          </a:p>
          <a:p>
            <a:pPr lvl="0">
              <a:defRPr lang="ko-KR" altLang="en-US"/>
            </a:pPr>
            <a:r>
              <a:rPr lang="ko-KR" altLang="en-US" sz="800"/>
              <a:t>리스트</a:t>
            </a:r>
            <a:endParaRPr lang="ko-KR" altLang="en-US" sz="800"/>
          </a:p>
        </p:txBody>
      </p:sp>
      <p:sp>
        <p:nvSpPr>
          <p:cNvPr id="30" name="직사각형 29"/>
          <p:cNvSpPr/>
          <p:nvPr/>
        </p:nvSpPr>
        <p:spPr>
          <a:xfrm>
            <a:off x="803552" y="2809596"/>
            <a:ext cx="5133077" cy="4737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3620" y="5293536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⑦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3379" y="5532992"/>
            <a:ext cx="230811" cy="265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◀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0647" y="5528125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03553" y="5547593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&gt;&gt;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5519" y="5537859"/>
            <a:ext cx="236946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▶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94204" y="529931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67550" y="5292327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6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4486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25.관리자 상품관리 리스트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53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3557195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288030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카테고리코드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CODE2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230425"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재고량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STOCK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230425"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사용유무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등록일시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수정일시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UPDATEDATE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1487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25.관리자 상품관리 리스트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01625" y="933404"/>
          <a:ext cx="9272587" cy="5924596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algn="l" defTabSz="885826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상품 등록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UI_T2_26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885826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상품 등록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상품을 등록할 수 있는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상품에 대한 내용 입력이 가능하다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이미지 파일을 업로드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(C://shoppingmall)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상품을 등록 그리고 이미지가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 등록된 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 리스트로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 리스트로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사용유무가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‘N’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이라면 사용자페이지에는 등록되지 않는다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46980" y="2420376"/>
            <a:ext cx="864096" cy="235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분류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1548916" y="2751734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상품명</a:t>
            </a:r>
            <a:endParaRPr lang="ko-KR" altLang="en-US" sz="1000"/>
          </a:p>
        </p:txBody>
      </p:sp>
      <p:sp>
        <p:nvSpPr>
          <p:cNvPr id="23" name="TextBox 22"/>
          <p:cNvSpPr txBox="1"/>
          <p:nvPr/>
        </p:nvSpPr>
        <p:spPr>
          <a:xfrm>
            <a:off x="1552788" y="3107104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단가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1554724" y="3438462"/>
            <a:ext cx="864096" cy="236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할인율</a:t>
            </a: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1556660" y="3769820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재고량</a:t>
            </a:r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543108" y="4101178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상품설명</a:t>
            </a:r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1543108" y="5411942"/>
            <a:ext cx="864096" cy="234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상품사진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2697172" y="2420376"/>
            <a:ext cx="1872208" cy="235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채소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2699108" y="2751734"/>
            <a:ext cx="18722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2702980" y="3107104"/>
            <a:ext cx="18722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2704916" y="3438462"/>
            <a:ext cx="18722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2706852" y="3769820"/>
            <a:ext cx="18722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2693300" y="4101178"/>
            <a:ext cx="3543884" cy="866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2693300" y="5411942"/>
            <a:ext cx="1872208" cy="234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이미지 파일명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038229" y="5411931"/>
            <a:ext cx="864096" cy="23448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업로드</a:t>
            </a:r>
            <a:endParaRPr lang="ko-KR" altLang="en-US" sz="1000"/>
          </a:p>
        </p:txBody>
      </p:sp>
      <p:sp>
        <p:nvSpPr>
          <p:cNvPr id="41" name="직사각형 40"/>
          <p:cNvSpPr/>
          <p:nvPr/>
        </p:nvSpPr>
        <p:spPr>
          <a:xfrm>
            <a:off x="4278990" y="2426979"/>
            <a:ext cx="287760" cy="220146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Arial"/>
                <a:ea typeface="굴림"/>
              </a:rPr>
              <a:t>▼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13505" y="6005855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등록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4008281" y="6000708"/>
            <a:ext cx="864096" cy="2362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목록</a:t>
            </a:r>
            <a:endParaRPr lang="ko-KR" altLang="en-US" sz="1000"/>
          </a:p>
        </p:txBody>
      </p:sp>
      <p:sp>
        <p:nvSpPr>
          <p:cNvPr id="44" name="TextBox 43"/>
          <p:cNvSpPr txBox="1"/>
          <p:nvPr/>
        </p:nvSpPr>
        <p:spPr>
          <a:xfrm>
            <a:off x="561411" y="2135593"/>
            <a:ext cx="7702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상품등록</a:t>
            </a:r>
            <a:endParaRPr lang="ko-KR" altLang="en-US" sz="800"/>
          </a:p>
          <a:p>
            <a:pPr lvl="0">
              <a:defRPr lang="ko-KR" altLang="en-US"/>
            </a:pPr>
            <a:r>
              <a:rPr lang="ko-KR" altLang="en-US" sz="800"/>
              <a:t>페이지</a:t>
            </a:r>
            <a:endParaRPr lang="ko-KR" altLang="en-US" sz="800"/>
          </a:p>
        </p:txBody>
      </p:sp>
      <p:sp>
        <p:nvSpPr>
          <p:cNvPr id="45" name="직사각형 44"/>
          <p:cNvSpPr/>
          <p:nvPr/>
        </p:nvSpPr>
        <p:spPr>
          <a:xfrm>
            <a:off x="2552188" y="2237240"/>
            <a:ext cx="2184788" cy="32183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03462" y="200420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926522" y="5194909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88226" y="581405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02880" y="5806931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48916" y="5010306"/>
            <a:ext cx="864096" cy="23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사용유무</a:t>
            </a: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2771705" y="5010306"/>
            <a:ext cx="421535" cy="23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Y</a:t>
            </a: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3499044" y="5012440"/>
            <a:ext cx="421536" cy="250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N</a:t>
            </a:r>
            <a:endParaRPr lang="ko-KR" altLang="en-US" sz="1000"/>
          </a:p>
        </p:txBody>
      </p:sp>
      <p:sp>
        <p:nvSpPr>
          <p:cNvPr id="53" name="타원 52"/>
          <p:cNvSpPr/>
          <p:nvPr/>
        </p:nvSpPr>
        <p:spPr>
          <a:xfrm>
            <a:off x="2667786" y="5133416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355627" y="5120002"/>
            <a:ext cx="45719" cy="45719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13505" y="4985023"/>
            <a:ext cx="1372081" cy="3203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011780" y="4784146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62471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26.상품 등록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55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0" cy="2995536"/>
        </p:xfrm>
        <a:graphic>
          <a:graphicData uri="http://schemas.openxmlformats.org/drawingml/2006/table">
            <a:tbl>
              <a:tblPr firstRow="1" bandRow="1"/>
              <a:tblGrid>
                <a:gridCol w="996437"/>
                <a:gridCol w="1782430"/>
                <a:gridCol w="2621088"/>
                <a:gridCol w="941076"/>
                <a:gridCol w="1568461"/>
                <a:gridCol w="1019498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CODE2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altLang="ko-KR" sz="1100" kern="100">
                          <a:latin typeface="맑은 고딕"/>
                          <a:ea typeface="맑은 고딕"/>
                          <a:cs typeface="Times New Roman"/>
                        </a:rPr>
                        <a:t>‘</a:t>
                      </a:r>
                      <a:r>
                        <a:rPr lang="ko-KR" altLang="en-US" sz="1100" kern="100">
                          <a:latin typeface="맑은 고딕"/>
                          <a:ea typeface="맑은 고딕"/>
                          <a:cs typeface="Times New Roman"/>
                        </a:rPr>
                        <a:t>채소</a:t>
                      </a:r>
                      <a:r>
                        <a:rPr lang="en-US" altLang="ko-KR" sz="1100" kern="100">
                          <a:latin typeface="맑은 고딕"/>
                          <a:ea typeface="맑은 고딕"/>
                          <a:cs typeface="Times New Roman"/>
                        </a:rPr>
                        <a:t>’</a:t>
                      </a: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상품명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단가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할인율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재고량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STOCK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상품설명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EXPLAIN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사용유무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‘Y’</a:t>
                      </a: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업로드경로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UPLOADPATH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파일명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FILENAME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595661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26.상품 등록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026372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3078" name=""/>
          <p:cNvGraphicFramePr/>
          <p:nvPr/>
        </p:nvGraphicFramePr>
        <p:xfrm>
          <a:off x="314371" y="746295"/>
          <a:ext cx="9274072" cy="5876689"/>
        </p:xfrm>
        <a:graphic>
          <a:graphicData uri="http://schemas.openxmlformats.org/drawingml/2006/table">
            <a:tbl>
              <a:tblPr firstRow="1" bandRow="1"/>
              <a:tblGrid>
                <a:gridCol w="965330"/>
                <a:gridCol w="3672488"/>
                <a:gridCol w="936751"/>
                <a:gridCol w="1224162"/>
                <a:gridCol w="2475341"/>
              </a:tblGrid>
              <a:tr h="298540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Level1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 페이지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Level2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1860104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 코드관리 조회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04848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화면ID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1860104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UI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T2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25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1860104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 코드관리 리스트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493808"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화면개요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4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관리자가 등록한 코드 정보들을 조회하는 화면이다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49339">
                <a:tc rowSpan="2" gridSpan="4"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182622" lvl="0" indent="-182622" algn="ctr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</a:tr>
              <a:tr h="4430154">
                <a:tc gridSpan="4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입력한 글자가 포함된 코드를 검색할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코드등록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리스트 제목을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각 제목에 따라 정렬이 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코드관리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클릭 시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 해당 코드 상세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5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10페이지 단위로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6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다음 또는 이전페이지로 이동할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31851" lvl="0" indent="-231851" algn="l" defTabSz="91860104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7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해당 페이지로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66" name=""/>
          <p:cNvSpPr txBox="1"/>
          <p:nvPr/>
        </p:nvSpPr>
        <p:spPr>
          <a:xfrm>
            <a:off x="2486449" y="2319884"/>
            <a:ext cx="1916427" cy="277886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코드검색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167" name=""/>
          <p:cNvSpPr txBox="1"/>
          <p:nvPr/>
        </p:nvSpPr>
        <p:spPr>
          <a:xfrm>
            <a:off x="5114176" y="2310338"/>
            <a:ext cx="1224163" cy="277886"/>
          </a:xfrm>
          <a:prstGeom prst="rect">
            <a:avLst/>
          </a:prstGeom>
          <a:solidFill>
            <a:srgbClr val="ffffff"/>
          </a:solidFill>
          <a:ln w="1267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코드등록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3168" name=""/>
          <p:cNvGraphicFramePr/>
          <p:nvPr/>
        </p:nvGraphicFramePr>
        <p:xfrm>
          <a:off x="543005" y="2855002"/>
          <a:ext cx="6514501" cy="1829198"/>
        </p:xfrm>
        <a:graphic>
          <a:graphicData uri="http://schemas.openxmlformats.org/drawingml/2006/table">
            <a:tbl>
              <a:tblPr firstRow="1" bandRow="1"/>
              <a:tblGrid>
                <a:gridCol w="638288"/>
                <a:gridCol w="584311"/>
                <a:gridCol w="750986"/>
                <a:gridCol w="517608"/>
                <a:gridCol w="657322"/>
                <a:gridCol w="565221"/>
                <a:gridCol w="682720"/>
                <a:gridCol w="557295"/>
                <a:gridCol w="506500"/>
                <a:gridCol w="506500"/>
                <a:gridCol w="547750"/>
              </a:tblGrid>
              <a:tr h="366811"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대분류 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대분류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코드명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중분류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중분류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코드명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소분류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소분류</a:t>
                      </a:r>
                      <a:b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코드명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비고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등록날짜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수정날짜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9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코드관리</a:t>
                      </a:r>
                      <a:endParaRPr xmlns:mc="http://schemas.openxmlformats.org/markup-compatibility/2006" xmlns:hp="http://schemas.haansoft.com/office/presentation/8.0" lang="ko-KR" altLang="ko-KR" sz="9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5192"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10000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카테고리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10100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채소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채소</a:t>
                      </a:r>
                      <a:b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카테고리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04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04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66ff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코드관리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66ff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5192"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10000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카테고리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10200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과일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과일</a:t>
                      </a:r>
                      <a:b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카테고리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05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24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66ff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코드관리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66ff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6811"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20000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관리자권한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20100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최상위</a:t>
                      </a:r>
                      <a:b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관리자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최상위 권한관리자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20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05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11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21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23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66ff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코드관리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66ff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5192"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20000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권리자권한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20200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</a:t>
                      </a:r>
                      <a:b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 관리자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04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22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07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04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585" tIns="6585" rIns="6585" bIns="0" anchor="ctr" anchorCtr="0">
                      <a:noAutofit/>
                    </a:bodyPr>
                    <a:p>
                      <a:pPr marL="0" lvl="0" indent="0" algn="ctr" defTabSz="570263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800" b="0" i="0" mc:Ignorable="hp" hp:hslEmbossed="0">
                          <a:solidFill>
                            <a:srgbClr val="0066ff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코드관리</a:t>
                      </a:r>
                      <a:endParaRPr xmlns:mc="http://schemas.openxmlformats.org/markup-compatibility/2006" xmlns:hp="http://schemas.haansoft.com/office/presentation/8.0" lang="ko-KR" altLang="ko-KR" sz="800" b="0" i="0" mc:Ignorable="hp" hp:hslEmbossed="0">
                        <a:solidFill>
                          <a:srgbClr val="0066ff">
                            <a:alpha val="100000"/>
                          </a:srgbClr>
                        </a:solidFill>
                        <a:latin typeface="Arial"/>
                        <a:ea typeface="굴림"/>
                        <a:sym typeface="Wingdings"/>
                      </a:endParaRPr>
                    </a:p>
                  </a:txBody>
                  <a:tcPr marL="6585" marR="6585" marT="658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48" name=""/>
          <p:cNvSpPr txBox="1"/>
          <p:nvPr/>
        </p:nvSpPr>
        <p:spPr>
          <a:xfrm>
            <a:off x="3170732" y="5552806"/>
            <a:ext cx="235408" cy="265159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70c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70c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52" name=""/>
          <p:cNvSpPr txBox="1"/>
          <p:nvPr/>
        </p:nvSpPr>
        <p:spPr>
          <a:xfrm>
            <a:off x="3527972" y="5543260"/>
            <a:ext cx="239798" cy="265159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2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53" name=""/>
          <p:cNvSpPr txBox="1"/>
          <p:nvPr/>
        </p:nvSpPr>
        <p:spPr>
          <a:xfrm>
            <a:off x="3886831" y="5557551"/>
            <a:ext cx="233684" cy="276267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3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54" name=""/>
          <p:cNvSpPr txBox="1"/>
          <p:nvPr/>
        </p:nvSpPr>
        <p:spPr>
          <a:xfrm>
            <a:off x="2218072" y="2129361"/>
            <a:ext cx="309627" cy="2635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①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55" name=""/>
          <p:cNvSpPr txBox="1"/>
          <p:nvPr/>
        </p:nvSpPr>
        <p:spPr>
          <a:xfrm>
            <a:off x="4871253" y="2103905"/>
            <a:ext cx="309627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②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56" name=""/>
          <p:cNvSpPr txBox="1"/>
          <p:nvPr/>
        </p:nvSpPr>
        <p:spPr>
          <a:xfrm>
            <a:off x="543004" y="2653313"/>
            <a:ext cx="311191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③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57" name=""/>
          <p:cNvSpPr txBox="1"/>
          <p:nvPr/>
        </p:nvSpPr>
        <p:spPr>
          <a:xfrm>
            <a:off x="6381208" y="3164650"/>
            <a:ext cx="309627" cy="26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④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58" name=""/>
          <p:cNvSpPr txBox="1"/>
          <p:nvPr/>
        </p:nvSpPr>
        <p:spPr>
          <a:xfrm>
            <a:off x="2062505" y="5282848"/>
            <a:ext cx="309627" cy="265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⑤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59" name=""/>
          <p:cNvSpPr txBox="1"/>
          <p:nvPr/>
        </p:nvSpPr>
        <p:spPr>
          <a:xfrm>
            <a:off x="2656305" y="5273302"/>
            <a:ext cx="309628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⑥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60" name=""/>
          <p:cNvSpPr/>
          <p:nvPr/>
        </p:nvSpPr>
        <p:spPr>
          <a:xfrm>
            <a:off x="6536775" y="3258321"/>
            <a:ext cx="520789" cy="1425882"/>
          </a:xfrm>
          <a:prstGeom prst="rect">
            <a:avLst/>
          </a:prstGeom>
          <a:noFill/>
          <a:ln w="12674" cap="flat" cmpd="sng" algn="ctr">
            <a:solidFill>
              <a:srgbClr val="ff0000"/>
            </a:solidFill>
            <a:prstDash val="solid"/>
            <a:round/>
          </a:ln>
        </p:spPr>
        <p:txBody>
          <a:bodyPr anchor="ctr"/>
          <a:p>
            <a:pPr>
              <a:defRPr lang="ko-KR" altLang="en-US"/>
            </a:pPr>
            <a:endParaRPr lang="ko-KR"/>
          </a:p>
        </p:txBody>
      </p:sp>
      <p:sp>
        <p:nvSpPr>
          <p:cNvPr id="3661" name=""/>
          <p:cNvSpPr txBox="1"/>
          <p:nvPr/>
        </p:nvSpPr>
        <p:spPr>
          <a:xfrm>
            <a:off x="917715" y="2253176"/>
            <a:ext cx="698629" cy="40013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코드관리</a:t>
            </a:r>
            <a:endParaRPr xmlns:mc="http://schemas.openxmlformats.org/markup-compatibility/2006" xmlns:hp="http://schemas.haansoft.com/office/presentation/8.0" lang="ko-KR" altLang="en-US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리스트</a:t>
            </a:r>
            <a:endParaRPr xmlns:mc="http://schemas.openxmlformats.org/markup-compatibility/2006" xmlns:hp="http://schemas.haansoft.com/office/presentation/8.0" lang="ko-KR" altLang="ko-KR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62" name=""/>
          <p:cNvSpPr/>
          <p:nvPr/>
        </p:nvSpPr>
        <p:spPr>
          <a:xfrm>
            <a:off x="543005" y="2855002"/>
            <a:ext cx="6514559" cy="403319"/>
          </a:xfrm>
          <a:prstGeom prst="rect">
            <a:avLst/>
          </a:prstGeom>
          <a:noFill/>
          <a:ln w="12674" cap="flat" cmpd="sng" algn="ctr">
            <a:solidFill>
              <a:srgbClr val="ff0000"/>
            </a:solidFill>
            <a:prstDash val="solid"/>
            <a:round/>
          </a:ln>
        </p:spPr>
        <p:txBody>
          <a:bodyPr anchor="ctr"/>
          <a:p>
            <a:pPr>
              <a:defRPr lang="ko-KR" altLang="en-US"/>
            </a:pPr>
            <a:endParaRPr lang="ko-KR"/>
          </a:p>
        </p:txBody>
      </p:sp>
      <p:sp>
        <p:nvSpPr>
          <p:cNvPr id="3663" name=""/>
          <p:cNvSpPr txBox="1"/>
          <p:nvPr/>
        </p:nvSpPr>
        <p:spPr>
          <a:xfrm>
            <a:off x="3362860" y="5293956"/>
            <a:ext cx="309627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⑦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64" name=""/>
          <p:cNvSpPr txBox="1"/>
          <p:nvPr/>
        </p:nvSpPr>
        <p:spPr>
          <a:xfrm>
            <a:off x="2811929" y="5532152"/>
            <a:ext cx="232261" cy="266777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◀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68" name=""/>
          <p:cNvSpPr txBox="1"/>
          <p:nvPr/>
        </p:nvSpPr>
        <p:spPr>
          <a:xfrm>
            <a:off x="2310173" y="5527407"/>
            <a:ext cx="360422" cy="452388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70c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&lt;&lt;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70c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69" name=""/>
          <p:cNvSpPr txBox="1"/>
          <p:nvPr/>
        </p:nvSpPr>
        <p:spPr>
          <a:xfrm>
            <a:off x="4602932" y="5548005"/>
            <a:ext cx="360422" cy="450840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70c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&gt;&gt;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70c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70" name=""/>
          <p:cNvSpPr txBox="1"/>
          <p:nvPr/>
        </p:nvSpPr>
        <p:spPr>
          <a:xfrm>
            <a:off x="4244072" y="5536897"/>
            <a:ext cx="238393" cy="277886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0263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▶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71" name=""/>
          <p:cNvSpPr txBox="1"/>
          <p:nvPr/>
        </p:nvSpPr>
        <p:spPr>
          <a:xfrm>
            <a:off x="4493360" y="5298700"/>
            <a:ext cx="309626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⑤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72" name=""/>
          <p:cNvSpPr txBox="1"/>
          <p:nvPr/>
        </p:nvSpPr>
        <p:spPr>
          <a:xfrm>
            <a:off x="4066233" y="5292393"/>
            <a:ext cx="311190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1860104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⑥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673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77551192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1.25.관리자 코드관리 리스트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"/>
          <p:cNvSpPr txBox="1"/>
          <p:nvPr/>
        </p:nvSpPr>
        <p:spPr>
          <a:xfrm>
            <a:off x="3872543" y="6522951"/>
            <a:ext cx="2064068" cy="287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- 1 -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357" name=""/>
          <p:cNvGraphicFramePr/>
          <p:nvPr/>
        </p:nvGraphicFramePr>
        <p:xfrm>
          <a:off x="560476" y="1052762"/>
          <a:ext cx="8927999" cy="5189882"/>
        </p:xfrm>
        <a:graphic>
          <a:graphicData uri="http://schemas.openxmlformats.org/drawingml/2006/table">
            <a:tbl>
              <a:tblPr firstRow="1" bandRow="1"/>
              <a:tblGrid>
                <a:gridCol w="995528"/>
                <a:gridCol w="1783076"/>
                <a:gridCol w="2621364"/>
                <a:gridCol w="939933"/>
                <a:gridCol w="1568732"/>
                <a:gridCol w="1019363"/>
              </a:tblGrid>
              <a:tr h="287431"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한글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영문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필수여부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 유형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초기값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비고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BIGO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사용유무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ACTIVE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등록일시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REGDATE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수정일시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UPDATEDATE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21" name=""/>
          <p:cNvSpPr txBox="1"/>
          <p:nvPr/>
        </p:nvSpPr>
        <p:spPr>
          <a:xfrm>
            <a:off x="425505" y="703423"/>
            <a:ext cx="1386150" cy="2662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*</a:t>
            </a: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화면입출력정보</a:t>
            </a:r>
            <a:endParaRPr xmlns:mc="http://schemas.openxmlformats.org/markup-compatibility/2006" xmlns:hp="http://schemas.haansoft.com/office/presentation/8.0" lang="ko-KR" altLang="ko-KR" sz="12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5322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5323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7957988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1.25.관리자 코드관리 리스트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6" name=""/>
          <p:cNvGraphicFramePr/>
          <p:nvPr/>
        </p:nvGraphicFramePr>
        <p:xfrm>
          <a:off x="300082" y="932073"/>
          <a:ext cx="9274075" cy="5925926"/>
        </p:xfrm>
        <a:graphic>
          <a:graphicData uri="http://schemas.openxmlformats.org/drawingml/2006/table">
            <a:tbl>
              <a:tblPr firstRow="1" bandRow="1"/>
              <a:tblGrid>
                <a:gridCol w="965330"/>
                <a:gridCol w="3672488"/>
                <a:gridCol w="936751"/>
                <a:gridCol w="1224162"/>
                <a:gridCol w="2475341"/>
              </a:tblGrid>
              <a:tr h="298540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Level1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관리자 페이지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Level2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코드 등록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04848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화면ID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UI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T2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26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코드 등록 페이지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43044"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화면개요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4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관리자가 코드를 등록할 수 있는 화면이다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47720">
                <a:tc rowSpan="2" gridSpan="4"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182622" lvl="0" indent="-182622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</a:tr>
              <a:tr h="4431773">
                <a:tc gridSpan="4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상품에 대한 내용 입력이 가능하다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사용유무가 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N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’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이라면 </a:t>
                      </a:r>
                      <a:b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</a:b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사용자페이지에는 등록되지 않는다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코드정보를 입력 후 등록 버튼을 누르면 코드를 등록한다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36" name=""/>
          <p:cNvSpPr txBox="1"/>
          <p:nvPr/>
        </p:nvSpPr>
        <p:spPr>
          <a:xfrm>
            <a:off x="3872543" y="6672222"/>
            <a:ext cx="2064068" cy="2127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- 2 -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37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38" name=""/>
          <p:cNvSpPr txBox="1"/>
          <p:nvPr/>
        </p:nvSpPr>
        <p:spPr>
          <a:xfrm>
            <a:off x="1546460" y="2419918"/>
            <a:ext cx="863741" cy="23565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대분류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39" name=""/>
          <p:cNvSpPr txBox="1"/>
          <p:nvPr/>
        </p:nvSpPr>
        <p:spPr>
          <a:xfrm>
            <a:off x="1424216" y="2751785"/>
            <a:ext cx="987603" cy="23716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대분류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0" name=""/>
          <p:cNvSpPr txBox="1"/>
          <p:nvPr/>
        </p:nvSpPr>
        <p:spPr>
          <a:xfrm>
            <a:off x="1552823" y="3105869"/>
            <a:ext cx="863741" cy="23550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중분류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4" name=""/>
          <p:cNvSpPr txBox="1"/>
          <p:nvPr/>
        </p:nvSpPr>
        <p:spPr>
          <a:xfrm>
            <a:off x="1424216" y="3437736"/>
            <a:ext cx="993910" cy="23700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중분류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5" name=""/>
          <p:cNvSpPr txBox="1"/>
          <p:nvPr/>
        </p:nvSpPr>
        <p:spPr>
          <a:xfrm>
            <a:off x="1556005" y="3769602"/>
            <a:ext cx="863740" cy="246121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소분류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6" name=""/>
          <p:cNvSpPr txBox="1"/>
          <p:nvPr/>
        </p:nvSpPr>
        <p:spPr>
          <a:xfrm>
            <a:off x="1546460" y="4538115"/>
            <a:ext cx="863741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비고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7" name=""/>
          <p:cNvSpPr txBox="1"/>
          <p:nvPr/>
        </p:nvSpPr>
        <p:spPr>
          <a:xfrm>
            <a:off x="2699175" y="2419918"/>
            <a:ext cx="1871996" cy="24137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10000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8" name=""/>
          <p:cNvSpPr txBox="1"/>
          <p:nvPr/>
        </p:nvSpPr>
        <p:spPr>
          <a:xfrm>
            <a:off x="2699175" y="2751785"/>
            <a:ext cx="1871996" cy="23716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카테고리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49" name=""/>
          <p:cNvSpPr txBox="1"/>
          <p:nvPr/>
        </p:nvSpPr>
        <p:spPr>
          <a:xfrm>
            <a:off x="2702356" y="3105869"/>
            <a:ext cx="1871997" cy="23550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10300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50" name=""/>
          <p:cNvSpPr txBox="1"/>
          <p:nvPr/>
        </p:nvSpPr>
        <p:spPr>
          <a:xfrm>
            <a:off x="2703975" y="3437736"/>
            <a:ext cx="1871940" cy="23700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유제품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51" name=""/>
          <p:cNvSpPr/>
          <p:nvPr/>
        </p:nvSpPr>
        <p:spPr>
          <a:xfrm>
            <a:off x="2705538" y="3769602"/>
            <a:ext cx="1873558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6252" name=""/>
          <p:cNvSpPr/>
          <p:nvPr/>
        </p:nvSpPr>
        <p:spPr>
          <a:xfrm>
            <a:off x="2702356" y="4431773"/>
            <a:ext cx="3543881" cy="86692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6253" name=""/>
          <p:cNvSpPr txBox="1"/>
          <p:nvPr/>
        </p:nvSpPr>
        <p:spPr>
          <a:xfrm>
            <a:off x="2713465" y="6005306"/>
            <a:ext cx="863740" cy="246122"/>
          </a:xfrm>
          <a:prstGeom prst="rect">
            <a:avLst/>
          </a:prstGeom>
          <a:solidFill>
            <a:srgbClr val="c0c0c0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등록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54" name=""/>
          <p:cNvSpPr txBox="1"/>
          <p:nvPr/>
        </p:nvSpPr>
        <p:spPr>
          <a:xfrm>
            <a:off x="4007512" y="6000562"/>
            <a:ext cx="863740" cy="236577"/>
          </a:xfrm>
          <a:prstGeom prst="rect">
            <a:avLst/>
          </a:prstGeom>
          <a:solidFill>
            <a:srgbClr val="c0c0c0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목록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55" name=""/>
          <p:cNvSpPr txBox="1"/>
          <p:nvPr/>
        </p:nvSpPr>
        <p:spPr>
          <a:xfrm>
            <a:off x="560476" y="2135668"/>
            <a:ext cx="770077" cy="40013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코드등록</a:t>
            </a:r>
            <a:endParaRPr xmlns:mc="http://schemas.openxmlformats.org/markup-compatibility/2006" xmlns:hp="http://schemas.haansoft.com/office/presentation/8.0" lang="ko-KR" altLang="en-US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페이지</a:t>
            </a:r>
            <a:endParaRPr xmlns:mc="http://schemas.openxmlformats.org/markup-compatibility/2006" xmlns:hp="http://schemas.haansoft.com/office/presentation/8.0" lang="ko-KR" altLang="ko-KR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56" name=""/>
          <p:cNvSpPr/>
          <p:nvPr/>
        </p:nvSpPr>
        <p:spPr>
          <a:xfrm>
            <a:off x="2613437" y="2335738"/>
            <a:ext cx="3742373" cy="3004272"/>
          </a:xfrm>
          <a:prstGeom prst="rect">
            <a:avLst/>
          </a:prstGeom>
          <a:noFill/>
          <a:ln w="1267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6260" name=""/>
          <p:cNvSpPr txBox="1"/>
          <p:nvPr/>
        </p:nvSpPr>
        <p:spPr>
          <a:xfrm>
            <a:off x="2402274" y="2203939"/>
            <a:ext cx="311190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①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261" name=""/>
          <p:cNvSpPr txBox="1"/>
          <p:nvPr/>
        </p:nvSpPr>
        <p:spPr>
          <a:xfrm>
            <a:off x="2426108" y="5354301"/>
            <a:ext cx="309572" cy="265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②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262" name=""/>
          <p:cNvSpPr txBox="1"/>
          <p:nvPr/>
        </p:nvSpPr>
        <p:spPr>
          <a:xfrm>
            <a:off x="3802657" y="5854473"/>
            <a:ext cx="309627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③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263" name=""/>
          <p:cNvSpPr txBox="1"/>
          <p:nvPr/>
        </p:nvSpPr>
        <p:spPr>
          <a:xfrm>
            <a:off x="2387984" y="5873509"/>
            <a:ext cx="311191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④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6264" name=""/>
          <p:cNvSpPr txBox="1"/>
          <p:nvPr/>
        </p:nvSpPr>
        <p:spPr>
          <a:xfrm>
            <a:off x="1541715" y="5340010"/>
            <a:ext cx="865304" cy="23975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사용유무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65" name=""/>
          <p:cNvSpPr txBox="1"/>
          <p:nvPr/>
        </p:nvSpPr>
        <p:spPr>
          <a:xfrm>
            <a:off x="2797639" y="5327282"/>
            <a:ext cx="420762" cy="242996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Y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66" name=""/>
          <p:cNvSpPr txBox="1"/>
          <p:nvPr/>
        </p:nvSpPr>
        <p:spPr>
          <a:xfrm>
            <a:off x="3535955" y="5319356"/>
            <a:ext cx="420762" cy="24137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N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67" name=""/>
          <p:cNvSpPr/>
          <p:nvPr/>
        </p:nvSpPr>
        <p:spPr>
          <a:xfrm>
            <a:off x="2713465" y="5425754"/>
            <a:ext cx="44487" cy="46053"/>
          </a:xfrm>
          <a:prstGeom prst="ellipse">
            <a:avLst/>
          </a:prstGeom>
          <a:solidFill>
            <a:srgbClr val="0066ff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6268" name=""/>
          <p:cNvSpPr/>
          <p:nvPr/>
        </p:nvSpPr>
        <p:spPr>
          <a:xfrm>
            <a:off x="3375587" y="5425754"/>
            <a:ext cx="46050" cy="46053"/>
          </a:xfrm>
          <a:prstGeom prst="ellipse">
            <a:avLst/>
          </a:prstGeom>
          <a:solidFill>
            <a:srgbClr val="ffffff"/>
          </a:solidFill>
          <a:ln w="2540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6269" name=""/>
          <p:cNvSpPr/>
          <p:nvPr/>
        </p:nvSpPr>
        <p:spPr>
          <a:xfrm>
            <a:off x="2689686" y="5298701"/>
            <a:ext cx="1371803" cy="319194"/>
          </a:xfrm>
          <a:prstGeom prst="rect">
            <a:avLst/>
          </a:prstGeom>
          <a:noFill/>
          <a:ln w="19039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6270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7957988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1.26.코드 등록 페이지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71" name=""/>
          <p:cNvSpPr txBox="1"/>
          <p:nvPr/>
        </p:nvSpPr>
        <p:spPr>
          <a:xfrm>
            <a:off x="1417852" y="4114197"/>
            <a:ext cx="993967" cy="236823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소분류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272" name=""/>
          <p:cNvSpPr/>
          <p:nvPr/>
        </p:nvSpPr>
        <p:spPr>
          <a:xfrm>
            <a:off x="2702356" y="4104651"/>
            <a:ext cx="1871996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신상품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UI_T2_003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신상품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신상품으로 등록되어진 상품을 조회하기 위한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버튼 클릭 시 신상품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 클릭 시 상품 상세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.3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신상품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2728" y="1938099"/>
            <a:ext cx="3868253" cy="46805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306754" y="2780928"/>
            <a:ext cx="309999" cy="2376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0829" y="3498106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08784" y="3498106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26739" y="3498106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90829" y="4575572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8784" y="4575572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326739" y="4575572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90829" y="5597095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08784" y="5597095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26739" y="5597095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0039" y="2871822"/>
            <a:ext cx="491336" cy="1868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600" b="0" i="0" u="none">
                <a:solidFill>
                  <a:schemeClr val="tx1"/>
                </a:solidFill>
                <a:latin typeface="맑은 고딕"/>
                <a:ea typeface="맑은 고딕"/>
              </a:rPr>
              <a:t>추천상품</a:t>
            </a:r>
            <a:endParaRPr lang="ko-KR" altLang="en-US" sz="6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4383" y="1897284"/>
            <a:ext cx="2549740" cy="864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"/>
          <p:cNvSpPr txBox="1"/>
          <p:nvPr/>
        </p:nvSpPr>
        <p:spPr>
          <a:xfrm>
            <a:off x="3872543" y="6522951"/>
            <a:ext cx="2064068" cy="287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- 3 -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6661" name=""/>
          <p:cNvGraphicFramePr/>
          <p:nvPr/>
        </p:nvGraphicFramePr>
        <p:xfrm>
          <a:off x="560476" y="1052762"/>
          <a:ext cx="8927999" cy="4186089"/>
        </p:xfrm>
        <a:graphic>
          <a:graphicData uri="http://schemas.openxmlformats.org/drawingml/2006/table">
            <a:tbl>
              <a:tblPr firstRow="1" bandRow="1"/>
              <a:tblGrid>
                <a:gridCol w="995528"/>
                <a:gridCol w="1783076"/>
                <a:gridCol w="2621364"/>
                <a:gridCol w="939933"/>
                <a:gridCol w="1568732"/>
                <a:gridCol w="1019363"/>
              </a:tblGrid>
              <a:tr h="185778"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한글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영문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필수여부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 유형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초기값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비고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BIGO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187341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사용유무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ACTIVE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ts val="14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‘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Y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’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812" name=""/>
          <p:cNvSpPr txBox="1"/>
          <p:nvPr/>
        </p:nvSpPr>
        <p:spPr>
          <a:xfrm>
            <a:off x="425505" y="703423"/>
            <a:ext cx="1386150" cy="2662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*</a:t>
            </a: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화면입출력정보</a:t>
            </a:r>
            <a:endParaRPr xmlns:mc="http://schemas.openxmlformats.org/markup-compatibility/2006" xmlns:hp="http://schemas.haansoft.com/office/presentation/8.0" lang="ko-KR" altLang="ko-KR" sz="12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7813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7814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35534884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1.26.코드 등록 페이지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0" name=""/>
          <p:cNvGraphicFramePr/>
          <p:nvPr/>
        </p:nvGraphicFramePr>
        <p:xfrm>
          <a:off x="300082" y="932073"/>
          <a:ext cx="9274075" cy="5925926"/>
        </p:xfrm>
        <a:graphic>
          <a:graphicData uri="http://schemas.openxmlformats.org/drawingml/2006/table">
            <a:tbl>
              <a:tblPr firstRow="1" bandRow="1"/>
              <a:tblGrid>
                <a:gridCol w="965330"/>
                <a:gridCol w="3672488"/>
                <a:gridCol w="936751"/>
                <a:gridCol w="1224162"/>
                <a:gridCol w="2475341"/>
              </a:tblGrid>
              <a:tr h="298540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Level1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관리자 페이지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Level2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코드 상세조회 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 수정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04848"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화면ID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UI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T2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26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 lIns="90000" tIns="46800" rIns="90000" bIns="46800" anchor="ctr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2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코드 상세조회 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  <a:sym typeface="Wingdings"/>
                        </a:rPr>
                        <a:t>&amp;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굴림"/>
                          <a:sym typeface="Wingdings"/>
                        </a:rPr>
                        <a:t> 수정 페이지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굴림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543044"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화면개요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  <a:tc gridSpan="4"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0" lvl="0" indent="0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관리자가 코드를 상세조회하고 수정할 수 있는 화면이다</a:t>
                      </a:r>
                      <a:r>
                        <a:rPr xmlns:mc="http://schemas.openxmlformats.org/markup-compatibility/2006" xmlns:hp="http://schemas.haansoft.com/office/presentation/8.0" lang="ko-KR" altLang="en-US" sz="10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ko-KR" sz="1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</a:tr>
              <a:tr h="347720">
                <a:tc rowSpan="2" gridSpan="4"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 rowSpan="2" h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182622" lvl="0" indent="-182622" algn="ctr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설명</a:t>
                      </a: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100000"/>
                      </a:srgbClr>
                    </a:solidFill>
                  </a:tcPr>
                </a:tc>
              </a:tr>
              <a:tr h="4431773">
                <a:tc gridSpan="4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 vert="horz" wrap="square" lIns="90000" tIns="46800" rIns="90000" bIns="46800" anchor="t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 vert="horz" wrap="square" lIns="90000" tIns="46800" rIns="90000" bIns="46800" anchor="t" anchorCtr="0">
                      <a:noAutofit/>
                    </a:bodyPr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기존에 입력된 내용을 기본값으로 가져오고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내용을 수정할 수 있다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2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내용이 수정된 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코드관리 리스트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3"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기존 페이징을 유지한 채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 상품관리 리스트로 이동한다</a:t>
                      </a:r>
                      <a:r>
                        <a:rPr xmlns:mc="http://schemas.openxmlformats.org/markup-compatibility/2006" xmlns:hp="http://schemas.haansoft.com/office/presentation/8.0" lang="ko-KR" altLang="en-US" sz="10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맑은 고딕"/>
                          <a:sym typeface="Wingdings"/>
                        </a:rPr>
                        <a:t>.</a:t>
                      </a:r>
                      <a:endParaRPr xmlns:mc="http://schemas.openxmlformats.org/markup-compatibility/2006" xmlns:hp="http://schemas.haansoft.com/office/presentation/8.0" lang="ko-KR" altLang="en-US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바탕"/>
                        <a:ea typeface="맑은 고딕"/>
                        <a:sym typeface="Wingdings"/>
                      </a:endParaRPr>
                    </a:p>
                    <a:p>
                      <a:pPr marL="269963" lvl="0" indent="-269963" algn="l" defTabSz="93329872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Font typeface="Arial"/>
                        <a:buAutoNum type="arabicPeriod" startAt="4"/>
                        <a:defRPr lang="ko-KR" altLang="en-US"/>
                      </a:pPr>
                      <a:endParaRPr xmlns:mc="http://schemas.openxmlformats.org/markup-compatibility/2006" xmlns:hp="http://schemas.haansoft.com/office/presentation/8.0" lang="ko-KR" altLang="ko-KR" sz="10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90000" marR="90000" marT="46800" marB="4680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96" name=""/>
          <p:cNvSpPr txBox="1"/>
          <p:nvPr/>
        </p:nvSpPr>
        <p:spPr>
          <a:xfrm>
            <a:off x="3872543" y="6672222"/>
            <a:ext cx="2064068" cy="2127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- 4 -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797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798" name=""/>
          <p:cNvSpPr txBox="1"/>
          <p:nvPr/>
        </p:nvSpPr>
        <p:spPr>
          <a:xfrm>
            <a:off x="1546460" y="2419918"/>
            <a:ext cx="863741" cy="23565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대분류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799" name=""/>
          <p:cNvSpPr txBox="1"/>
          <p:nvPr/>
        </p:nvSpPr>
        <p:spPr>
          <a:xfrm>
            <a:off x="1424216" y="2751785"/>
            <a:ext cx="987603" cy="23716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대분류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0" name=""/>
          <p:cNvSpPr txBox="1"/>
          <p:nvPr/>
        </p:nvSpPr>
        <p:spPr>
          <a:xfrm>
            <a:off x="1552823" y="3105869"/>
            <a:ext cx="863741" cy="23550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중분류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4" name=""/>
          <p:cNvSpPr txBox="1"/>
          <p:nvPr/>
        </p:nvSpPr>
        <p:spPr>
          <a:xfrm>
            <a:off x="1424216" y="3437736"/>
            <a:ext cx="993910" cy="23700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중분류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5" name=""/>
          <p:cNvSpPr txBox="1"/>
          <p:nvPr/>
        </p:nvSpPr>
        <p:spPr>
          <a:xfrm>
            <a:off x="1556005" y="3769602"/>
            <a:ext cx="863740" cy="246121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소분류 코드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6" name=""/>
          <p:cNvSpPr txBox="1"/>
          <p:nvPr/>
        </p:nvSpPr>
        <p:spPr>
          <a:xfrm>
            <a:off x="1546460" y="4538115"/>
            <a:ext cx="863741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비고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7" name=""/>
          <p:cNvSpPr txBox="1"/>
          <p:nvPr/>
        </p:nvSpPr>
        <p:spPr>
          <a:xfrm>
            <a:off x="2699175" y="2419918"/>
            <a:ext cx="1871996" cy="24137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10000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8" name=""/>
          <p:cNvSpPr txBox="1"/>
          <p:nvPr/>
        </p:nvSpPr>
        <p:spPr>
          <a:xfrm>
            <a:off x="2699175" y="2751785"/>
            <a:ext cx="1871996" cy="23716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카테고리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09" name=""/>
          <p:cNvSpPr txBox="1"/>
          <p:nvPr/>
        </p:nvSpPr>
        <p:spPr>
          <a:xfrm>
            <a:off x="2702356" y="3105869"/>
            <a:ext cx="1871997" cy="235500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10200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0" name=""/>
          <p:cNvSpPr txBox="1"/>
          <p:nvPr/>
        </p:nvSpPr>
        <p:spPr>
          <a:xfrm>
            <a:off x="2703975" y="3437736"/>
            <a:ext cx="1871940" cy="23700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과일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1" name=""/>
          <p:cNvSpPr/>
          <p:nvPr/>
        </p:nvSpPr>
        <p:spPr>
          <a:xfrm>
            <a:off x="2705538" y="3769602"/>
            <a:ext cx="1873558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8812" name=""/>
          <p:cNvSpPr txBox="1"/>
          <p:nvPr/>
        </p:nvSpPr>
        <p:spPr>
          <a:xfrm>
            <a:off x="2702356" y="4431773"/>
            <a:ext cx="3234255" cy="84317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9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과일 카테고리</a:t>
            </a:r>
            <a:endParaRPr xmlns:mc="http://schemas.openxmlformats.org/markup-compatibility/2006" xmlns:hp="http://schemas.haansoft.com/office/presentation/8.0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9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ko-KR" sz="9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3" name=""/>
          <p:cNvSpPr txBox="1"/>
          <p:nvPr/>
        </p:nvSpPr>
        <p:spPr>
          <a:xfrm>
            <a:off x="2713465" y="6005306"/>
            <a:ext cx="863740" cy="246122"/>
          </a:xfrm>
          <a:prstGeom prst="rect">
            <a:avLst/>
          </a:prstGeom>
          <a:solidFill>
            <a:srgbClr val="c0c0c0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수정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4" name=""/>
          <p:cNvSpPr txBox="1"/>
          <p:nvPr/>
        </p:nvSpPr>
        <p:spPr>
          <a:xfrm>
            <a:off x="4007512" y="6000562"/>
            <a:ext cx="863740" cy="236577"/>
          </a:xfrm>
          <a:prstGeom prst="rect">
            <a:avLst/>
          </a:prstGeom>
          <a:solidFill>
            <a:srgbClr val="c0c0c0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목록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5" name=""/>
          <p:cNvSpPr txBox="1"/>
          <p:nvPr/>
        </p:nvSpPr>
        <p:spPr>
          <a:xfrm>
            <a:off x="560476" y="2135668"/>
            <a:ext cx="770077" cy="40013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코드수정</a:t>
            </a:r>
            <a:endParaRPr xmlns:mc="http://schemas.openxmlformats.org/markup-compatibility/2006" xmlns:hp="http://schemas.haansoft.com/office/presentation/8.0" lang="ko-KR" altLang="en-US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페이지</a:t>
            </a:r>
            <a:endParaRPr xmlns:mc="http://schemas.openxmlformats.org/markup-compatibility/2006" xmlns:hp="http://schemas.haansoft.com/office/presentation/8.0" lang="ko-KR" altLang="ko-KR" sz="8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16" name=""/>
          <p:cNvSpPr/>
          <p:nvPr/>
        </p:nvSpPr>
        <p:spPr>
          <a:xfrm>
            <a:off x="2613437" y="2335738"/>
            <a:ext cx="3742373" cy="3004272"/>
          </a:xfrm>
          <a:prstGeom prst="rect">
            <a:avLst/>
          </a:prstGeom>
          <a:noFill/>
          <a:ln w="1267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8820" name=""/>
          <p:cNvSpPr txBox="1"/>
          <p:nvPr/>
        </p:nvSpPr>
        <p:spPr>
          <a:xfrm>
            <a:off x="2402274" y="2203939"/>
            <a:ext cx="311190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①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821" name=""/>
          <p:cNvSpPr txBox="1"/>
          <p:nvPr/>
        </p:nvSpPr>
        <p:spPr>
          <a:xfrm>
            <a:off x="2488012" y="5873509"/>
            <a:ext cx="309627" cy="263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②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822" name=""/>
          <p:cNvSpPr txBox="1"/>
          <p:nvPr/>
        </p:nvSpPr>
        <p:spPr>
          <a:xfrm>
            <a:off x="3802657" y="5854473"/>
            <a:ext cx="309627" cy="263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spAutoFit/>
          </a:bodyPr>
          <a:p>
            <a:pPr marL="0" lvl="0" indent="0" algn="ctr" defTabSz="93329872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③</a:t>
            </a:r>
            <a:endParaRPr xmlns:mc="http://schemas.openxmlformats.org/markup-compatibility/2006" xmlns:hp="http://schemas.haansoft.com/office/presentation/8.0" lang="ko-KR" altLang="ko-KR" sz="11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8823" name=""/>
          <p:cNvSpPr txBox="1"/>
          <p:nvPr/>
        </p:nvSpPr>
        <p:spPr>
          <a:xfrm>
            <a:off x="1541715" y="5340010"/>
            <a:ext cx="865304" cy="239759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사용유무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24" name=""/>
          <p:cNvSpPr txBox="1"/>
          <p:nvPr/>
        </p:nvSpPr>
        <p:spPr>
          <a:xfrm>
            <a:off x="2797639" y="5327282"/>
            <a:ext cx="420762" cy="242996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Y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25" name=""/>
          <p:cNvSpPr txBox="1"/>
          <p:nvPr/>
        </p:nvSpPr>
        <p:spPr>
          <a:xfrm>
            <a:off x="3535955" y="5319356"/>
            <a:ext cx="420762" cy="241378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N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26" name=""/>
          <p:cNvSpPr/>
          <p:nvPr/>
        </p:nvSpPr>
        <p:spPr>
          <a:xfrm>
            <a:off x="2713465" y="5425754"/>
            <a:ext cx="44487" cy="46053"/>
          </a:xfrm>
          <a:prstGeom prst="ellipse">
            <a:avLst/>
          </a:prstGeom>
          <a:solidFill>
            <a:srgbClr val="0066ff"/>
          </a:solidFill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8827" name=""/>
          <p:cNvSpPr/>
          <p:nvPr/>
        </p:nvSpPr>
        <p:spPr>
          <a:xfrm>
            <a:off x="3375587" y="5425754"/>
            <a:ext cx="46050" cy="46053"/>
          </a:xfrm>
          <a:prstGeom prst="ellipse">
            <a:avLst/>
          </a:prstGeom>
          <a:solidFill>
            <a:srgbClr val="ffffff"/>
          </a:solidFill>
          <a:ln w="2540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8828" name=""/>
          <p:cNvSpPr/>
          <p:nvPr/>
        </p:nvSpPr>
        <p:spPr>
          <a:xfrm>
            <a:off x="2689686" y="5298701"/>
            <a:ext cx="1371803" cy="319194"/>
          </a:xfrm>
          <a:prstGeom prst="rect">
            <a:avLst/>
          </a:prstGeom>
          <a:noFill/>
          <a:ln w="19039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8829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7957988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1.27.코드  상세조회&amp; 수정 페이지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30" name=""/>
          <p:cNvSpPr txBox="1"/>
          <p:nvPr/>
        </p:nvSpPr>
        <p:spPr>
          <a:xfrm>
            <a:off x="1417852" y="4114197"/>
            <a:ext cx="993967" cy="236823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소분류 코드명</a:t>
            </a:r>
            <a:endParaRPr xmlns:mc="http://schemas.openxmlformats.org/markup-compatibility/2006" xmlns:hp="http://schemas.haansoft.com/office/presentation/8.0" lang="ko-KR" altLang="ko-KR" sz="1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831" name=""/>
          <p:cNvSpPr/>
          <p:nvPr/>
        </p:nvSpPr>
        <p:spPr>
          <a:xfrm>
            <a:off x="2702356" y="4104651"/>
            <a:ext cx="1871996" cy="246122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2" name=""/>
          <p:cNvSpPr txBox="1"/>
          <p:nvPr/>
        </p:nvSpPr>
        <p:spPr>
          <a:xfrm>
            <a:off x="3872543" y="6522951"/>
            <a:ext cx="2064068" cy="2874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200" b="0" i="0" mc:Ignorable="hp" hp:hslEmbossed="0">
                <a:solidFill>
                  <a:srgbClr val="80808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- 5 -</a:t>
            </a:r>
            <a:endParaRPr xmlns:mc="http://schemas.openxmlformats.org/markup-compatibility/2006" xmlns:hp="http://schemas.haansoft.com/office/presentation/8.0" lang="ko-KR" altLang="ko-KR" sz="1200" b="0" i="0" mc:Ignorable="hp" hp:hslEmbossed="0">
              <a:solidFill>
                <a:srgbClr val="80808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8965" name=""/>
          <p:cNvGraphicFramePr/>
          <p:nvPr/>
        </p:nvGraphicFramePr>
        <p:xfrm>
          <a:off x="560476" y="1052762"/>
          <a:ext cx="8927999" cy="4271103"/>
        </p:xfrm>
        <a:graphic>
          <a:graphicData uri="http://schemas.openxmlformats.org/drawingml/2006/table">
            <a:tbl>
              <a:tblPr firstRow="1" bandRow="1"/>
              <a:tblGrid>
                <a:gridCol w="995528"/>
                <a:gridCol w="1783076"/>
                <a:gridCol w="2621364"/>
                <a:gridCol w="939933"/>
                <a:gridCol w="1568732"/>
                <a:gridCol w="1019363"/>
              </a:tblGrid>
              <a:tr h="185778"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en-US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한글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영문 명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필수여부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맑은 고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O 유형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62865" tIns="0" rIns="62865" bIns="0" anchor="ctr" anchorCtr="0">
                      <a:noAutofit/>
                    </a:bodyPr>
                    <a:p>
                      <a:pPr marL="0" lvl="0" indent="0" algn="ctr" defTabSz="57938800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1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Wingdings"/>
                        </a:rPr>
                        <a:t>초기값</a:t>
                      </a:r>
                      <a:endParaRPr xmlns:mc="http://schemas.openxmlformats.org/markup-compatibility/2006" xmlns:hp="http://schemas.haansoft.com/office/presentation/8.0" lang="ko-KR" altLang="ko-KR" sz="11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Wingdings"/>
                      </a:endParaRPr>
                    </a:p>
                  </a:txBody>
                  <a:tcPr marL="62865" marR="62865" marT="0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6e6e6">
                        <a:alpha val="100000"/>
                      </a:srgbClr>
                    </a:solidFill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대분류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CODE1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중분류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CODE2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소분류 코드명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CODE3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_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93329872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비고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BIGO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N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I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바탕"/>
                          <a:sym typeface="Wingdings"/>
                        </a:rPr>
                        <a:t>/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사용유무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en-US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ACTIVE</a:t>
                      </a:r>
                      <a:endParaRPr xmlns:mc="http://schemas.openxmlformats.org/markup-compatibility/2006" xmlns:hp="http://schemas.haansoft.com/office/presentation/8.0" lang="en-US" altLang="en-US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Y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525" tIns="9525" rIns="9525" bIns="0" anchor="ctr" anchorCtr="0">
                      <a:noAutofit/>
                    </a:bodyPr>
                    <a:p>
                      <a:pPr marL="0" lvl="0" indent="0" algn="ctr" defTabSz="57938800" latinLnBrk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None/>
                        <a:defRPr lang="ko-KR" altLang="en-US"/>
                      </a:pPr>
                      <a:r>
                        <a:rPr xmlns:mc="http://schemas.openxmlformats.org/markup-compatibility/2006" xmlns:hp="http://schemas.haansoft.com/office/presentation/8.0" lang="ko-KR" altLang="en-US" sz="1100" b="0" i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바탕"/>
                          <a:sym typeface="Wingdings"/>
                        </a:rPr>
                        <a:t>O</a:t>
                      </a:r>
                      <a:endParaRPr xmlns:mc="http://schemas.openxmlformats.org/markup-compatibility/2006" xmlns:hp="http://schemas.haansoft.com/office/presentation/8.0" lang="ko-KR" altLang="ko-KR" sz="11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바탕"/>
                        <a:sym typeface="Wingdings"/>
                      </a:endParaRPr>
                    </a:p>
                  </a:txBody>
                  <a:tcPr marL="9525" marR="9525" marT="9525" marB="0" anchor="ctr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272355"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noAutofit/>
                    </a:bodyPr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xmlns:mc="http://schemas.openxmlformats.org/markup-compatibility/2006" xmlns:hp="http://schemas.haansoft.com/office/presentation/8.0" lang="en-US" altLang="en-US" sz="1200" b="0" i="0" mc:Ignorable="hp" hp:hslEmbossed="0">
                        <a:solidFill>
                          <a:schemeClr val="tx1"/>
                        </a:solidFill>
                        <a:latin typeface="Arial"/>
                        <a:ea typeface="바탕"/>
                        <a:sym typeface="Wingdings"/>
                      </a:endParaRPr>
                    </a:p>
                  </a:txBody>
                  <a:tcPr marL="91440" marR="91440">
                    <a:lnL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348" name=""/>
          <p:cNvSpPr txBox="1"/>
          <p:nvPr/>
        </p:nvSpPr>
        <p:spPr>
          <a:xfrm>
            <a:off x="425505" y="703423"/>
            <a:ext cx="1386150" cy="2662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57938800" latinLnBrk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*</a:t>
            </a:r>
            <a:r>
              <a:rPr xmlns:mc="http://schemas.openxmlformats.org/markup-compatibility/2006" xmlns:hp="http://schemas.haansoft.com/office/presentation/8.0" lang="ko-KR" altLang="ko-KR" sz="1200" b="1" i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화면입출력정보</a:t>
            </a:r>
            <a:endParaRPr xmlns:mc="http://schemas.openxmlformats.org/markup-compatibility/2006" xmlns:hp="http://schemas.haansoft.com/office/presentation/8.0" lang="ko-KR" altLang="ko-KR" sz="12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9349" name=""/>
          <p:cNvSpPr txBox="1"/>
          <p:nvPr/>
        </p:nvSpPr>
        <p:spPr>
          <a:xfrm>
            <a:off x="300082" y="169924"/>
            <a:ext cx="4004331" cy="304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l" defTabSz="5793880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 UI  설계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9350" name=""/>
          <p:cNvSpPr txBox="1"/>
          <p:nvPr/>
        </p:nvSpPr>
        <p:spPr>
          <a:xfrm>
            <a:off x="5901669" y="322320"/>
            <a:ext cx="4004331" cy="304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10564171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800" b="1" i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1.27.코드 상세조회  &amp; 수정 페이지  </a:t>
            </a:r>
            <a:endParaRPr xmlns:mc="http://schemas.openxmlformats.org/markup-compatibility/2006" xmlns:hp="http://schemas.haansoft.com/office/presentation/8.0" lang="ko-KR" altLang="ko-KR" sz="18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01625" y="933404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상품 상세조회 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UI_T2_27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상품 상세조회 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수정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상품을 상세조회하고 수정할 수 있는 페이지다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기존에 입력된 내용을 기본값으로 가져오고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내용을 수정할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   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단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재고량은 수정할 수 없다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입고량을 입력한 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“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”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클릭 시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재고량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=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기존재고량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+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입고량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 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이미지 파일을 추가로 업로드 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기존에 업로드된 이미지를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에서 삭제한다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내용이 수정된 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 리스트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 페이징을 유지한 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기존 페이징을 유지한 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상품관리 리스트로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46980" y="2764325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소분류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1548916" y="3095683"/>
            <a:ext cx="864096" cy="236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상품명</a:t>
            </a:r>
            <a:endParaRPr lang="ko-KR" altLang="en-US" sz="1000"/>
          </a:p>
        </p:txBody>
      </p:sp>
      <p:sp>
        <p:nvSpPr>
          <p:cNvPr id="23" name="TextBox 22"/>
          <p:cNvSpPr txBox="1"/>
          <p:nvPr/>
        </p:nvSpPr>
        <p:spPr>
          <a:xfrm>
            <a:off x="1552788" y="3451053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단가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1554724" y="3782411"/>
            <a:ext cx="864096" cy="235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할인율</a:t>
            </a: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1556660" y="4113769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재고량</a:t>
            </a:r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543108" y="4445127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상품설명</a:t>
            </a:r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1574430" y="5765669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상품사진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2697172" y="2764325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채소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2699108" y="3095683"/>
            <a:ext cx="1872208" cy="236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토마토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2702980" y="3451053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5000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2704916" y="3782411"/>
            <a:ext cx="1872208" cy="235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2706852" y="4113769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100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2693300" y="4445127"/>
            <a:ext cx="3543884" cy="696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토마토</a:t>
            </a:r>
            <a:r>
              <a:rPr lang="en-US" altLang="ko-KR" sz="1000"/>
              <a:t>1</a:t>
            </a:r>
            <a:r>
              <a:rPr lang="ko-KR" altLang="en-US" sz="1000"/>
              <a:t>의 원산지는 </a:t>
            </a:r>
            <a:r>
              <a:rPr lang="en-US" altLang="ko-KR" sz="1000"/>
              <a:t>OOO</a:t>
            </a:r>
            <a:r>
              <a:rPr lang="ko-KR" altLang="en-US" sz="1000"/>
              <a:t>이고</a:t>
            </a:r>
            <a:r>
              <a:rPr lang="en-US" altLang="ko-KR" sz="1000"/>
              <a:t>,</a:t>
            </a:r>
            <a:endParaRPr lang="en-US" altLang="ko-KR" sz="1000"/>
          </a:p>
          <a:p>
            <a:pPr lvl="0">
              <a:defRPr lang="ko-KR" altLang="en-US"/>
            </a:pPr>
            <a:endParaRPr lang="en-US" altLang="ko-KR" sz="1000"/>
          </a:p>
          <a:p>
            <a:pPr lvl="0">
              <a:defRPr lang="ko-KR" altLang="en-US"/>
            </a:pPr>
            <a:endParaRPr lang="en-US" altLang="ko-KR" sz="1000"/>
          </a:p>
        </p:txBody>
      </p:sp>
      <p:sp>
        <p:nvSpPr>
          <p:cNvPr id="39" name="TextBox 38"/>
          <p:cNvSpPr txBox="1"/>
          <p:nvPr/>
        </p:nvSpPr>
        <p:spPr>
          <a:xfrm>
            <a:off x="2724622" y="5765669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Tomato1.jpg &amp; Tomato2.jpg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069551" y="5765658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업로드</a:t>
            </a:r>
            <a:endParaRPr lang="ko-KR" altLang="en-US" sz="1000"/>
          </a:p>
        </p:txBody>
      </p:sp>
      <p:sp>
        <p:nvSpPr>
          <p:cNvPr id="41" name="직사각형 40"/>
          <p:cNvSpPr/>
          <p:nvPr/>
        </p:nvSpPr>
        <p:spPr>
          <a:xfrm>
            <a:off x="4278990" y="2770928"/>
            <a:ext cx="287760" cy="21909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Arial"/>
                <a:ea typeface="굴림"/>
              </a:rPr>
              <a:t>▼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5543" y="6375770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수정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4330319" y="6370623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목록</a:t>
            </a:r>
            <a:endParaRPr lang="ko-KR" altLang="en-US" sz="1000"/>
          </a:p>
        </p:txBody>
      </p:sp>
      <p:sp>
        <p:nvSpPr>
          <p:cNvPr id="44" name="TextBox 43"/>
          <p:cNvSpPr txBox="1"/>
          <p:nvPr/>
        </p:nvSpPr>
        <p:spPr>
          <a:xfrm>
            <a:off x="631727" y="2132856"/>
            <a:ext cx="864096" cy="389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상품상세조회</a:t>
            </a:r>
            <a:endParaRPr lang="ko-KR" altLang="en-US" sz="800"/>
          </a:p>
          <a:p>
            <a:pPr lvl="0">
              <a:defRPr lang="ko-KR" altLang="en-US"/>
            </a:pPr>
            <a:r>
              <a:rPr lang="en-US" altLang="ko-KR" sz="800"/>
              <a:t>&amp;</a:t>
            </a:r>
            <a:r>
              <a:rPr lang="ko-KR" altLang="en-US" sz="800"/>
              <a:t>수정</a:t>
            </a:r>
            <a:r>
              <a:rPr lang="en-US" altLang="ko-KR" sz="800"/>
              <a:t> </a:t>
            </a:r>
            <a:r>
              <a:rPr lang="ko-KR" altLang="en-US" sz="800"/>
              <a:t>페이지</a:t>
            </a:r>
            <a:endParaRPr lang="ko-KR" altLang="en-US" sz="800"/>
          </a:p>
        </p:txBody>
      </p:sp>
      <p:sp>
        <p:nvSpPr>
          <p:cNvPr id="46" name="TextBox 45"/>
          <p:cNvSpPr txBox="1"/>
          <p:nvPr/>
        </p:nvSpPr>
        <p:spPr>
          <a:xfrm>
            <a:off x="6133546" y="5765659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이미지 삭제</a:t>
            </a:r>
            <a:endParaRPr lang="ko-KR" altLang="en-US" sz="1000"/>
          </a:p>
        </p:txBody>
      </p:sp>
      <p:sp>
        <p:nvSpPr>
          <p:cNvPr id="47" name="직사각형 46"/>
          <p:cNvSpPr/>
          <p:nvPr/>
        </p:nvSpPr>
        <p:spPr>
          <a:xfrm>
            <a:off x="2328628" y="2370687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965507" y="387151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43420" y="5569000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933647" y="5550387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824082" y="6161211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12073" y="4113490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입고량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6164843" y="4114269"/>
            <a:ext cx="86409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1000"/>
          </a:p>
        </p:txBody>
      </p:sp>
      <p:sp>
        <p:nvSpPr>
          <p:cNvPr id="54" name="직사각형 53"/>
          <p:cNvSpPr/>
          <p:nvPr/>
        </p:nvSpPr>
        <p:spPr>
          <a:xfrm>
            <a:off x="4111100" y="6160389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8641" y="2599619"/>
            <a:ext cx="2422235" cy="353338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74430" y="5289809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사용유무</a:t>
            </a: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2797219" y="5289809"/>
            <a:ext cx="421535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Y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3524558" y="5291943"/>
            <a:ext cx="421536" cy="240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N</a:t>
            </a:r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2693300" y="5412919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381141" y="5399505"/>
            <a:ext cx="45719" cy="45719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622300" y="4082639"/>
            <a:ext cx="2142184" cy="31273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0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595661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27.상품 상세조회  &amp; 수정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0" cy="3009935"/>
        </p:xfrm>
        <a:graphic>
          <a:graphicData uri="http://schemas.openxmlformats.org/drawingml/2006/table">
            <a:tbl>
              <a:tblGrid>
                <a:gridCol w="996437"/>
                <a:gridCol w="1782430"/>
                <a:gridCol w="2621088"/>
                <a:gridCol w="941076"/>
                <a:gridCol w="1568461"/>
                <a:gridCol w="1019498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20162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CODE2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할인율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재고량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STOCK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입고량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INPUT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상품설명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EXPLAIN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사용유무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업로드경로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UPLOADPATH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FILENAME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57704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27.상품 상세조회  &amp; 수정 페이지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주문관리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UI_T2_28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주문관리 리스트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주문관리 할 수 있는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입력한 글자가 포함된 주문번호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회원번호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배송상태를 검색할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클릭 시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정보를 상세하게 볼 수 있는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단위로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또는 이전페이지로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35371" y="2423647"/>
            <a:ext cx="2996172" cy="27699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주문번호</a:t>
            </a:r>
            <a:r>
              <a:rPr lang="en-US" altLang="ko-KR"/>
              <a:t>/</a:t>
            </a:r>
            <a:r>
              <a:rPr lang="ko-KR" altLang="en-US"/>
              <a:t>회원번호</a:t>
            </a:r>
            <a:r>
              <a:rPr lang="en-US" altLang="ko-KR"/>
              <a:t>/</a:t>
            </a:r>
            <a:r>
              <a:rPr lang="ko-KR" altLang="en-US"/>
              <a:t>배송상태 검색</a:t>
            </a:r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54486" y="2967604"/>
          <a:ext cx="6126700" cy="182860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907995"/>
                <a:gridCol w="1053913"/>
                <a:gridCol w="1053913"/>
                <a:gridCol w="1071153"/>
                <a:gridCol w="1071153"/>
                <a:gridCol w="968573"/>
              </a:tblGrid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u="none"/>
                        <a:t>주문코드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altLang="ko-KR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회원명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주문날짜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배송완료날짜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1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배송상태</a:t>
                      </a:r>
                      <a:endParaRPr lang="ko-KR" altLang="en-US" sz="1100" b="1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O00111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accent1"/>
                          </a:solidFill>
                          <a:latin typeface="맑은 고딕"/>
                          <a:ea typeface="맑은 고딕"/>
                        </a:rPr>
                        <a:t>SAT123</a:t>
                      </a:r>
                      <a:endParaRPr lang="en-US" altLang="ko-KR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김삿갓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22/06/19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배송전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O00111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accent1"/>
                          </a:solidFill>
                          <a:latin typeface="맑은 고딕"/>
                          <a:ea typeface="맑은 고딕"/>
                        </a:rPr>
                        <a:t>SAT123</a:t>
                      </a:r>
                      <a:endParaRPr lang="en-US" altLang="ko-KR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김삿갓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22/06/19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배송전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O00112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accent1"/>
                          </a:solidFill>
                          <a:latin typeface="맑은 고딕"/>
                          <a:ea typeface="맑은 고딕"/>
                        </a:rPr>
                        <a:t>TAS333</a:t>
                      </a:r>
                      <a:endParaRPr lang="en-US" altLang="ko-KR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김삿갓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22/06/25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22/06/26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배송완료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65721"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u="none"/>
                        <a:t>O00113</a:t>
                      </a:r>
                      <a:endParaRPr lang="ko-KR" alt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accent1"/>
                          </a:solidFill>
                          <a:latin typeface="맑은 고딕"/>
                          <a:ea typeface="맑은 고딕"/>
                        </a:rPr>
                        <a:t>LSS234</a:t>
                      </a:r>
                      <a:endParaRPr lang="en-US" altLang="ko-KR" sz="1000" b="0" i="0" u="none">
                        <a:solidFill>
                          <a:schemeClr val="accen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이삼사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22/06/25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22/06/26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585" tIns="6585" rIns="658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배송완료</a:t>
                      </a:r>
                      <a:endParaRPr lang="en-US" altLang="ko-KR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585" marR="6585" marT="65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531657" y="3128985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23019" y="528896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34733" y="5292436"/>
            <a:ext cx="236592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4785" y="2482017"/>
            <a:ext cx="69843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주문관리</a:t>
            </a:r>
            <a:endParaRPr lang="en-US" altLang="ko-KR" sz="800"/>
          </a:p>
        </p:txBody>
      </p:sp>
      <p:sp>
        <p:nvSpPr>
          <p:cNvPr id="26" name="직사각형 25"/>
          <p:cNvSpPr/>
          <p:nvPr/>
        </p:nvSpPr>
        <p:spPr>
          <a:xfrm>
            <a:off x="1754152" y="3389976"/>
            <a:ext cx="744562" cy="137346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1414" y="5552460"/>
            <a:ext cx="234726" cy="2654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0070c0"/>
                </a:solidFill>
              </a:rPr>
              <a:t>1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9449" y="5542726"/>
            <a:ext cx="238641" cy="2656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87484" y="5557327"/>
            <a:ext cx="23303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813379" y="5532992"/>
            <a:ext cx="230811" cy="265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◀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10647" y="5528125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03553" y="5547593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&gt;&gt;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45519" y="5537859"/>
            <a:ext cx="236946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▶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62714" y="5280900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65166" y="2189775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47428" y="5291809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61058" y="5284437"/>
            <a:ext cx="229492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9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57704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28. 관리자 주문관리 리스트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384522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288030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주문코드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ORDER_NO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배송완료날짜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RECEIVE_DATE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배송상태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</a:t>
                      </a: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b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55901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chemeClr val="bg1"/>
              </a:buClr>
              <a:buFont typeface="Wingdings"/>
              <a:buNone/>
              <a:defRPr lang="ko-KR"/>
            </a:pP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xmlns:mc="http://schemas.openxmlformats.org/markup-compatibility/2006" xmlns:hp="http://schemas.haansoft.com/office/presentation/8.0" lang="ko-KR" altLang="en-US" sz="1800" b="1" i="0" u="none" kern="0" spc="0" mc:Ignorable="hp" hp:hslEmbossed="0">
                <a:solidFill>
                  <a:srgbClr val="ffffff"/>
                </a:solidFill>
                <a:uLnTx/>
                <a:uFillTx/>
                <a:latin typeface="Arial"/>
                <a:ea typeface="굴림"/>
                <a:cs typeface="Arial"/>
              </a:rPr>
              <a:t>28. 관리자 주문관리 리스트  </a:t>
            </a:r>
            <a:endParaRPr xmlns:mc="http://schemas.openxmlformats.org/markup-compatibility/2006" xmlns:hp="http://schemas.haansoft.com/office/presentation/8.0" lang="ko-KR" altLang="en-US" sz="1800" b="1" i="0" u="none" kern="0" spc="0" mc:Ignorable="hp" hp:hslEmbossed="0">
              <a:solidFill>
                <a:srgbClr val="ffffff"/>
              </a:solidFill>
              <a:uLnTx/>
              <a:uFillTx/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01625" y="933404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관리자 주문관리 상세조회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수정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UI_T2_29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관리자 주문관리 상세조회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수정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상품을 등록할 수 있는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주문관리 상세조회가 가능하다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배송상태를 변경할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 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주문관리 리스트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유지한채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주문관리 리스트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.(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유지한채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※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총금액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=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판매가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*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수량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29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주문관리 상세조회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&amp;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수정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6980" y="2420376"/>
            <a:ext cx="864096" cy="235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주문자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1548916" y="2751734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수신자</a:t>
            </a:r>
            <a:endParaRPr lang="ko-KR" altLang="en-US" sz="1000"/>
          </a:p>
        </p:txBody>
      </p:sp>
      <p:sp>
        <p:nvSpPr>
          <p:cNvPr id="23" name="TextBox 22"/>
          <p:cNvSpPr txBox="1"/>
          <p:nvPr/>
        </p:nvSpPr>
        <p:spPr>
          <a:xfrm>
            <a:off x="1552788" y="3107104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주소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1554724" y="3438462"/>
            <a:ext cx="864096" cy="236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상품코드</a:t>
            </a: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1556660" y="3769820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상품명</a:t>
            </a:r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556660" y="4398354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수량</a:t>
            </a:r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2697172" y="2420376"/>
            <a:ext cx="1872208" cy="2351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공삼일</a:t>
            </a:r>
            <a:endParaRPr lang="ko-KR" altLang="en-US" sz="1000"/>
          </a:p>
        </p:txBody>
      </p:sp>
      <p:sp>
        <p:nvSpPr>
          <p:cNvPr id="33" name="TextBox 32"/>
          <p:cNvSpPr txBox="1"/>
          <p:nvPr/>
        </p:nvSpPr>
        <p:spPr>
          <a:xfrm>
            <a:off x="2699108" y="2751734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공삼사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2702980" y="3107104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777-77</a:t>
            </a: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2704916" y="3438462"/>
            <a:ext cx="1872208" cy="236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0011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2706852" y="3769820"/>
            <a:ext cx="1872208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사과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2706852" y="4398355"/>
            <a:ext cx="1179580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2713505" y="6005855"/>
            <a:ext cx="864096" cy="2462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수정</a:t>
            </a:r>
            <a:endParaRPr lang="ko-KR" altLang="en-US" sz="1000"/>
          </a:p>
        </p:txBody>
      </p:sp>
      <p:sp>
        <p:nvSpPr>
          <p:cNvPr id="43" name="TextBox 42"/>
          <p:cNvSpPr txBox="1"/>
          <p:nvPr/>
        </p:nvSpPr>
        <p:spPr>
          <a:xfrm>
            <a:off x="4008281" y="6000708"/>
            <a:ext cx="864096" cy="236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목록</a:t>
            </a:r>
            <a:endParaRPr lang="ko-KR" altLang="en-US" sz="1000"/>
          </a:p>
        </p:txBody>
      </p:sp>
      <p:sp>
        <p:nvSpPr>
          <p:cNvPr id="44" name="TextBox 43"/>
          <p:cNvSpPr txBox="1"/>
          <p:nvPr/>
        </p:nvSpPr>
        <p:spPr>
          <a:xfrm>
            <a:off x="561411" y="2135593"/>
            <a:ext cx="7702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주문관리</a:t>
            </a:r>
            <a:endParaRPr lang="ko-KR" altLang="en-US" sz="800"/>
          </a:p>
          <a:p>
            <a:pPr lvl="0">
              <a:defRPr lang="ko-KR" altLang="en-US"/>
            </a:pPr>
            <a:r>
              <a:rPr lang="ko-KR" altLang="en-US" sz="800"/>
              <a:t>상세</a:t>
            </a:r>
            <a:r>
              <a:rPr lang="en-US" altLang="ko-KR" sz="800"/>
              <a:t>&amp;</a:t>
            </a:r>
            <a:r>
              <a:rPr lang="ko-KR" altLang="en-US" sz="800"/>
              <a:t>수정</a:t>
            </a:r>
            <a:endParaRPr lang="en-US" altLang="ko-KR" sz="800"/>
          </a:p>
        </p:txBody>
      </p:sp>
      <p:sp>
        <p:nvSpPr>
          <p:cNvPr id="45" name="직사각형 44"/>
          <p:cNvSpPr/>
          <p:nvPr/>
        </p:nvSpPr>
        <p:spPr>
          <a:xfrm>
            <a:off x="2566995" y="2299615"/>
            <a:ext cx="2148898" cy="272116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53759" y="2064714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662772" y="5126713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83184" y="5807494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53281" y="5809806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64404" y="5131368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배송상태</a:t>
            </a:r>
            <a:endParaRPr lang="ko-KR" altLang="en-US" sz="1000"/>
          </a:p>
        </p:txBody>
      </p:sp>
      <p:sp>
        <p:nvSpPr>
          <p:cNvPr id="51" name="TextBox 50"/>
          <p:cNvSpPr txBox="1"/>
          <p:nvPr/>
        </p:nvSpPr>
        <p:spPr>
          <a:xfrm>
            <a:off x="1558596" y="4760751"/>
            <a:ext cx="864096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총금액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2706852" y="4760752"/>
            <a:ext cx="1179580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15000</a:t>
            </a: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706852" y="5140110"/>
            <a:ext cx="1179580" cy="246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배송전</a:t>
            </a:r>
            <a:endParaRPr lang="ko-KR" altLang="en-US" sz="1000"/>
          </a:p>
        </p:txBody>
      </p:sp>
      <p:sp>
        <p:nvSpPr>
          <p:cNvPr id="59" name="직사각형 58"/>
          <p:cNvSpPr/>
          <p:nvPr/>
        </p:nvSpPr>
        <p:spPr>
          <a:xfrm>
            <a:off x="3642956" y="5148499"/>
            <a:ext cx="287556" cy="222776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Arial"/>
                <a:ea typeface="굴림"/>
              </a:rPr>
              <a:t>▼</a:t>
            </a:r>
            <a:endParaRPr lang="ko-KR" altLang="en-US" sz="9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58596" y="4097540"/>
            <a:ext cx="864096" cy="234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/>
              <a:t>주문날짜</a:t>
            </a: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2708788" y="4097541"/>
            <a:ext cx="1179580" cy="234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22/06/20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0" cy="2635493"/>
        </p:xfrm>
        <a:graphic>
          <a:graphicData uri="http://schemas.openxmlformats.org/drawingml/2006/table">
            <a:tbl>
              <a:tblGrid>
                <a:gridCol w="996437"/>
                <a:gridCol w="1811876"/>
                <a:gridCol w="2591642"/>
                <a:gridCol w="941076"/>
                <a:gridCol w="1568461"/>
                <a:gridCol w="1019498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20162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주문자명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BUYER_NAME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수신인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RECIEVER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MEMBER_ID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주문날짜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INDATE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판매수량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SALES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장바구니 합계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TOTAL_PRICE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배송상태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DELIVERY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 kern="1200" spc="0">
                          <a:solidFill>
                            <a:srgbClr val="000000"/>
                          </a:solidFill>
                          <a:uLnTx/>
                          <a:uFillTx/>
                          <a:latin typeface="맑은 고딕"/>
                          <a:ea typeface="굴림"/>
                          <a:cs typeface="+mn-cs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I/O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7187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29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주문관리 상세조회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&amp;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수정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58145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30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매출관리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매출관리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58145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UI_T2_30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매출관리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매출관리 할 수 있는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셀렉트 박스를 이용하여 카테고리를 지정할 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년도와 월을 선택하면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년도의 월별로 매출을 확인할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년도와 월을 선택하면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년도와 월의 주차별로 매출을 확인할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년도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일을 선택하면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일별로 매출을 선택할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※ ②,③,④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는 각각의 탭 페이지로 분리한다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842801" y="2013081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9207" y="2141194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8956" y="3619043"/>
            <a:ext cx="234543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9206" y="5146037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452500" y="2783726"/>
          <a:ext cx="5466394" cy="731249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52210"/>
                <a:gridCol w="1571042"/>
                <a:gridCol w="1075033"/>
                <a:gridCol w="884053"/>
                <a:gridCol w="884053"/>
              </a:tblGrid>
              <a:tr h="240794"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월별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분류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총판매금액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648864" y="3582982"/>
            <a:ext cx="540060" cy="187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/>
              <a:t>총금액</a:t>
            </a:r>
            <a:endParaRPr lang="en-US" altLang="ko-KR" sz="700"/>
          </a:p>
        </p:txBody>
      </p:sp>
      <p:sp>
        <p:nvSpPr>
          <p:cNvPr id="41" name="TextBox 40"/>
          <p:cNvSpPr txBox="1"/>
          <p:nvPr/>
        </p:nvSpPr>
        <p:spPr>
          <a:xfrm>
            <a:off x="6357156" y="3582982"/>
            <a:ext cx="54006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700"/>
          </a:p>
        </p:txBody>
      </p:sp>
      <p:sp>
        <p:nvSpPr>
          <p:cNvPr id="48" name="TextBox 47"/>
          <p:cNvSpPr txBox="1"/>
          <p:nvPr/>
        </p:nvSpPr>
        <p:spPr>
          <a:xfrm>
            <a:off x="452500" y="1950658"/>
            <a:ext cx="806921" cy="2154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/>
              <a:t>판매량 조회</a:t>
            </a:r>
            <a:endParaRPr lang="en-US" altLang="ko-KR" sz="800" b="1"/>
          </a:p>
        </p:txBody>
      </p:sp>
      <p:sp>
        <p:nvSpPr>
          <p:cNvPr id="49" name="TextBox 48"/>
          <p:cNvSpPr txBox="1"/>
          <p:nvPr/>
        </p:nvSpPr>
        <p:spPr>
          <a:xfrm>
            <a:off x="1259421" y="1951126"/>
            <a:ext cx="69843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판매현황</a:t>
            </a:r>
            <a:endParaRPr lang="en-US" altLang="ko-KR" sz="800"/>
          </a:p>
        </p:txBody>
      </p:sp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452500" y="4307801"/>
          <a:ext cx="5449824" cy="731249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49020"/>
                <a:gridCol w="1566280"/>
                <a:gridCol w="1071774"/>
                <a:gridCol w="881374"/>
                <a:gridCol w="881374"/>
              </a:tblGrid>
              <a:tr h="240794"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월별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분류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총판매금액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주차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주차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주차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452500" y="5780608"/>
          <a:ext cx="5449824" cy="731249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49020"/>
                <a:gridCol w="1566280"/>
                <a:gridCol w="1071774"/>
                <a:gridCol w="881374"/>
                <a:gridCol w="881374"/>
              </a:tblGrid>
              <a:tr h="240794"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월별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분류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u="none"/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총판매금액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3485">
                <a:tc>
                  <a:txBody>
                    <a:bodyPr vert="horz" lIns="0" tIns="0" rIns="0" bIns="0" anchor="ctr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년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r>
                        <a:rPr lang="ko-KR" altLang="en-US" sz="7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채소</a:t>
                      </a: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0" tIns="0" rIns="0" bIns="0" anchor="ctr" anchorCtr="0"/>
                    <a:p>
                      <a:pPr algn="l">
                        <a:defRPr lang="ko-KR" altLang="en-US"/>
                      </a:pPr>
                      <a:endParaRPr lang="ko-KR" altLang="en-US" sz="7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5648864" y="5155020"/>
            <a:ext cx="54006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/>
              <a:t>총금액</a:t>
            </a:r>
            <a:endParaRPr lang="en-US" altLang="ko-KR" sz="700"/>
          </a:p>
        </p:txBody>
      </p:sp>
      <p:sp>
        <p:nvSpPr>
          <p:cNvPr id="60" name="TextBox 59"/>
          <p:cNvSpPr txBox="1"/>
          <p:nvPr/>
        </p:nvSpPr>
        <p:spPr>
          <a:xfrm>
            <a:off x="6357156" y="5155020"/>
            <a:ext cx="54006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700"/>
          </a:p>
        </p:txBody>
      </p:sp>
      <p:sp>
        <p:nvSpPr>
          <p:cNvPr id="63" name="TextBox 62"/>
          <p:cNvSpPr txBox="1"/>
          <p:nvPr/>
        </p:nvSpPr>
        <p:spPr>
          <a:xfrm>
            <a:off x="5648864" y="6625261"/>
            <a:ext cx="54006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700"/>
              <a:t>총금액</a:t>
            </a:r>
            <a:endParaRPr lang="en-US" altLang="ko-KR" sz="700"/>
          </a:p>
        </p:txBody>
      </p:sp>
      <p:sp>
        <p:nvSpPr>
          <p:cNvPr id="64" name="TextBox 63"/>
          <p:cNvSpPr txBox="1"/>
          <p:nvPr/>
        </p:nvSpPr>
        <p:spPr>
          <a:xfrm>
            <a:off x="6357156" y="6625261"/>
            <a:ext cx="54006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700"/>
          </a:p>
        </p:txBody>
      </p:sp>
      <p:sp>
        <p:nvSpPr>
          <p:cNvPr id="67" name="TextBox 66"/>
          <p:cNvSpPr txBox="1"/>
          <p:nvPr/>
        </p:nvSpPr>
        <p:spPr>
          <a:xfrm>
            <a:off x="526361" y="2234338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2</a:t>
            </a:r>
            <a:r>
              <a:rPr lang="ko-KR" altLang="en-US" sz="800"/>
              <a:t>월</a:t>
            </a:r>
            <a:endParaRPr lang="en-US" altLang="ko-KR" sz="800"/>
          </a:p>
        </p:txBody>
      </p:sp>
      <p:sp>
        <p:nvSpPr>
          <p:cNvPr id="68" name="TextBox 67"/>
          <p:cNvSpPr txBox="1"/>
          <p:nvPr/>
        </p:nvSpPr>
        <p:spPr>
          <a:xfrm>
            <a:off x="1573610" y="2234338"/>
            <a:ext cx="23233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-</a:t>
            </a:r>
            <a:endParaRPr lang="en-US" altLang="ko-KR" sz="800"/>
          </a:p>
        </p:txBody>
      </p:sp>
      <p:sp>
        <p:nvSpPr>
          <p:cNvPr id="69" name="TextBox 68"/>
          <p:cNvSpPr txBox="1"/>
          <p:nvPr/>
        </p:nvSpPr>
        <p:spPr>
          <a:xfrm>
            <a:off x="1835897" y="2234338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4</a:t>
            </a:r>
            <a:r>
              <a:rPr lang="ko-KR" altLang="en-US" sz="800"/>
              <a:t>월</a:t>
            </a:r>
            <a:endParaRPr lang="en-US" altLang="ko-KR" sz="800"/>
          </a:p>
        </p:txBody>
      </p:sp>
      <p:sp>
        <p:nvSpPr>
          <p:cNvPr id="70" name="TextBox 69"/>
          <p:cNvSpPr txBox="1"/>
          <p:nvPr/>
        </p:nvSpPr>
        <p:spPr>
          <a:xfrm>
            <a:off x="3012812" y="2234338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채소  </a:t>
            </a:r>
            <a:r>
              <a:rPr lang="ko-KR" altLang="en-US" sz="800">
                <a:solidFill>
                  <a:sysClr val="windowText" lastClr="000000"/>
                </a:solidFill>
              </a:rPr>
              <a:t>▼</a:t>
            </a:r>
            <a:endParaRPr lang="en-US" altLang="ko-KR" sz="800"/>
          </a:p>
        </p:txBody>
      </p:sp>
      <p:sp>
        <p:nvSpPr>
          <p:cNvPr id="71" name="TextBox 70"/>
          <p:cNvSpPr txBox="1"/>
          <p:nvPr/>
        </p:nvSpPr>
        <p:spPr>
          <a:xfrm>
            <a:off x="526361" y="3824295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2</a:t>
            </a:r>
            <a:r>
              <a:rPr lang="ko-KR" altLang="en-US" sz="800"/>
              <a:t>월</a:t>
            </a:r>
            <a:endParaRPr lang="en-US" altLang="ko-KR" sz="800"/>
          </a:p>
        </p:txBody>
      </p:sp>
      <p:sp>
        <p:nvSpPr>
          <p:cNvPr id="72" name="TextBox 71"/>
          <p:cNvSpPr txBox="1"/>
          <p:nvPr/>
        </p:nvSpPr>
        <p:spPr>
          <a:xfrm>
            <a:off x="1573610" y="3824295"/>
            <a:ext cx="23233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-</a:t>
            </a:r>
            <a:endParaRPr lang="en-US" altLang="ko-KR" sz="800"/>
          </a:p>
        </p:txBody>
      </p:sp>
      <p:sp>
        <p:nvSpPr>
          <p:cNvPr id="73" name="TextBox 72"/>
          <p:cNvSpPr txBox="1"/>
          <p:nvPr/>
        </p:nvSpPr>
        <p:spPr>
          <a:xfrm>
            <a:off x="1835897" y="3824295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3</a:t>
            </a:r>
            <a:r>
              <a:rPr lang="ko-KR" altLang="en-US" sz="800"/>
              <a:t>월</a:t>
            </a:r>
            <a:endParaRPr lang="en-US" altLang="ko-KR" sz="800"/>
          </a:p>
        </p:txBody>
      </p:sp>
      <p:sp>
        <p:nvSpPr>
          <p:cNvPr id="74" name="TextBox 73"/>
          <p:cNvSpPr txBox="1"/>
          <p:nvPr/>
        </p:nvSpPr>
        <p:spPr>
          <a:xfrm>
            <a:off x="3012812" y="3824295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채소  </a:t>
            </a:r>
            <a:r>
              <a:rPr lang="ko-KR" altLang="en-US" sz="800">
                <a:solidFill>
                  <a:sysClr val="windowText" lastClr="000000"/>
                </a:solidFill>
              </a:rPr>
              <a:t>▼</a:t>
            </a:r>
            <a:endParaRPr lang="en-US" altLang="ko-KR" sz="800"/>
          </a:p>
        </p:txBody>
      </p:sp>
      <p:sp>
        <p:nvSpPr>
          <p:cNvPr id="75" name="TextBox 74"/>
          <p:cNvSpPr txBox="1"/>
          <p:nvPr/>
        </p:nvSpPr>
        <p:spPr>
          <a:xfrm>
            <a:off x="528617" y="5336112"/>
            <a:ext cx="97083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5</a:t>
            </a:r>
            <a:r>
              <a:rPr lang="ko-KR" altLang="en-US" sz="800"/>
              <a:t>월 </a:t>
            </a:r>
            <a:r>
              <a:rPr lang="en-US" altLang="ko-KR" sz="800"/>
              <a:t>11</a:t>
            </a:r>
            <a:r>
              <a:rPr lang="ko-KR" altLang="en-US" sz="800"/>
              <a:t>일</a:t>
            </a:r>
            <a:endParaRPr lang="en-US" altLang="ko-KR" sz="800"/>
          </a:p>
        </p:txBody>
      </p:sp>
      <p:sp>
        <p:nvSpPr>
          <p:cNvPr id="76" name="TextBox 75"/>
          <p:cNvSpPr txBox="1"/>
          <p:nvPr/>
        </p:nvSpPr>
        <p:spPr>
          <a:xfrm>
            <a:off x="1575867" y="5336112"/>
            <a:ext cx="239598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-</a:t>
            </a:r>
            <a:endParaRPr lang="en-US" altLang="ko-KR" sz="800"/>
          </a:p>
        </p:txBody>
      </p:sp>
      <p:sp>
        <p:nvSpPr>
          <p:cNvPr id="77" name="TextBox 76"/>
          <p:cNvSpPr txBox="1"/>
          <p:nvPr/>
        </p:nvSpPr>
        <p:spPr>
          <a:xfrm>
            <a:off x="1838154" y="5336112"/>
            <a:ext cx="97083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800"/>
              <a:t>2022</a:t>
            </a:r>
            <a:r>
              <a:rPr lang="ko-KR" altLang="en-US" sz="800"/>
              <a:t>년 </a:t>
            </a:r>
            <a:r>
              <a:rPr lang="en-US" altLang="ko-KR" sz="800"/>
              <a:t>5</a:t>
            </a:r>
            <a:r>
              <a:rPr lang="ko-KR" altLang="en-US" sz="800"/>
              <a:t>월 </a:t>
            </a:r>
            <a:r>
              <a:rPr lang="en-US" altLang="ko-KR" sz="800"/>
              <a:t>13</a:t>
            </a:r>
            <a:r>
              <a:rPr lang="ko-KR" altLang="en-US" sz="800"/>
              <a:t>일</a:t>
            </a:r>
            <a:endParaRPr lang="en-US" altLang="ko-KR" sz="800"/>
          </a:p>
        </p:txBody>
      </p:sp>
      <p:sp>
        <p:nvSpPr>
          <p:cNvPr id="78" name="TextBox 77"/>
          <p:cNvSpPr txBox="1"/>
          <p:nvPr/>
        </p:nvSpPr>
        <p:spPr>
          <a:xfrm>
            <a:off x="3015069" y="5336112"/>
            <a:ext cx="9351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채소  </a:t>
            </a:r>
            <a:r>
              <a:rPr lang="ko-KR" altLang="en-US" sz="800">
                <a:solidFill>
                  <a:sysClr val="windowText" lastClr="000000"/>
                </a:solidFill>
              </a:rPr>
              <a:t>▼</a:t>
            </a:r>
            <a:endParaRPr lang="en-US" altLang="ko-KR" sz="800"/>
          </a:p>
        </p:txBody>
      </p:sp>
      <p:sp>
        <p:nvSpPr>
          <p:cNvPr id="79" name="TextBox 78"/>
          <p:cNvSpPr txBox="1"/>
          <p:nvPr/>
        </p:nvSpPr>
        <p:spPr>
          <a:xfrm>
            <a:off x="4608278" y="2261442"/>
            <a:ext cx="806921" cy="2154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/>
              <a:t>월매출</a:t>
            </a:r>
            <a:endParaRPr lang="en-US" altLang="ko-KR" sz="800" b="1"/>
          </a:p>
        </p:txBody>
      </p:sp>
      <p:sp>
        <p:nvSpPr>
          <p:cNvPr id="80" name="TextBox 79"/>
          <p:cNvSpPr txBox="1"/>
          <p:nvPr/>
        </p:nvSpPr>
        <p:spPr>
          <a:xfrm>
            <a:off x="5415199" y="2261910"/>
            <a:ext cx="69843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주매출</a:t>
            </a:r>
            <a:endParaRPr lang="en-US" altLang="ko-KR" sz="800"/>
          </a:p>
        </p:txBody>
      </p:sp>
      <p:sp>
        <p:nvSpPr>
          <p:cNvPr id="81" name="TextBox 80"/>
          <p:cNvSpPr txBox="1"/>
          <p:nvPr/>
        </p:nvSpPr>
        <p:spPr>
          <a:xfrm>
            <a:off x="6105128" y="2261910"/>
            <a:ext cx="69843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/>
              <a:t>일매출</a:t>
            </a:r>
            <a:endParaRPr lang="en-US" altLang="ko-KR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CODE1_NAME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파일명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업로드 경로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ko-KR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UPLOADPATH</a:t>
                      </a:r>
                      <a:endParaRPr lang="ko-KR" altLang="ko-KR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1.3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신상품 조회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4953001" y="323850"/>
            <a:ext cx="49530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7187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게시판관리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총 매출 조회 페이지</a:t>
            </a:r>
            <a:endParaRPr lang="ko-KR" altLang="en-US" sz="1800" b="1" ker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총 매출관리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58145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UI_T2_30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_1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58145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총 매출관리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58145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총 매출을 차트로 확인할 수 있는 페이지이다.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연도는 5년이상 조회 불가능 하다.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7187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월별 총 매출 관리 차트는       셀렉트 박스를 이용하여 연도를 정할수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"/>
          <p:cNvSpPr/>
          <p:nvPr/>
        </p:nvSpPr>
        <p:spPr>
          <a:xfrm>
            <a:off x="795825" y="1952836"/>
            <a:ext cx="715835" cy="2174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0000" tIns="46800" rIns="90000" bIns="46800" anchor="ctr" anchorCtr="0">
            <a:spAutoFit/>
          </a:bodyPr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8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판매량 조회 </a:t>
            </a:r>
            <a:endParaRPr lang="ko-KR" altLang="en-US" sz="8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1" name=""/>
          <p:cNvSpPr/>
          <p:nvPr/>
        </p:nvSpPr>
        <p:spPr>
          <a:xfrm>
            <a:off x="1511660" y="1952836"/>
            <a:ext cx="715835" cy="21742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7187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8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판매현황 </a:t>
            </a:r>
            <a:endParaRPr lang="ko-KR" altLang="en-US" sz="8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393" y="2312876"/>
            <a:ext cx="3784138" cy="2035235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556" y="4348111"/>
            <a:ext cx="3852428" cy="2063897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65442" y="4653136"/>
            <a:ext cx="1162541" cy="230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70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3470787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288030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카테고리코드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CODE2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PRODUCT_NO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판매수량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SALES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총 판매가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TOTAL_SALES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배송완료날짜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RECEIVE_DATE</a:t>
                      </a: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b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2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58145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30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매출관리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59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4953001" y="323850"/>
            <a:ext cx="49530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8582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게시판관리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공지사항 리스트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게시판관리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85826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UI_T2_31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게시판관리</a:t>
                      </a: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리스트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등록한 상품정보들을 조회하는 화면이다</a:t>
                      </a: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리스트 페이지와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 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 페이지로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공지사항을 등록하는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리스트를 조회할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페이지 단위로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다음 또는 이전페이지로 이동할 수 있다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8582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페이지로 이동한다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006476" y="2208367"/>
            <a:ext cx="584955" cy="26622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등록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204" y="238565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39176" y="204425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69533" y="5251453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49" y="2285059"/>
            <a:ext cx="1042101" cy="2657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공지사항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04766" y="2044252"/>
            <a:ext cx="752983" cy="4493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게시판관리</a:t>
            </a:r>
            <a:endParaRPr lang="ko-KR" altLang="en-US"/>
          </a:p>
        </p:txBody>
      </p:sp>
      <p:graphicFrame>
        <p:nvGraphicFramePr>
          <p:cNvPr id="9" name="표 13"/>
          <p:cNvGraphicFramePr>
            <a:graphicFrameLocks noGrp="1"/>
          </p:cNvGraphicFramePr>
          <p:nvPr/>
        </p:nvGraphicFramePr>
        <p:xfrm>
          <a:off x="399635" y="2615972"/>
          <a:ext cx="758114" cy="605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114"/>
              </a:tblGrid>
              <a:tr h="302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rgbClr val="7030a0"/>
                          </a:solidFill>
                        </a:rPr>
                        <a:t>공지사항</a:t>
                      </a:r>
                      <a:endParaRPr lang="ko-KR" altLang="en-US" sz="1100">
                        <a:solidFill>
                          <a:srgbClr val="7030a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02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1:1상담</a:t>
                      </a: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4"/>
          <p:cNvGraphicFramePr>
            <a:graphicFrameLocks noGrp="1"/>
          </p:cNvGraphicFramePr>
          <p:nvPr/>
        </p:nvGraphicFramePr>
        <p:xfrm>
          <a:off x="1312092" y="2618515"/>
          <a:ext cx="5242076" cy="21889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2596"/>
                <a:gridCol w="2376264"/>
                <a:gridCol w="1080120"/>
                <a:gridCol w="953096"/>
              </a:tblGrid>
              <a:tr h="350659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065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5065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5065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5065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50659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40779" y="2562058"/>
            <a:ext cx="880957" cy="860714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73172" y="2924930"/>
            <a:ext cx="5318259" cy="1927605"/>
          </a:xfrm>
          <a:prstGeom prst="rect">
            <a:avLst/>
          </a:prstGeom>
          <a:noFill/>
          <a:ln w="19050" cap="flat" cmpd="sng" algn="ctr">
            <a:solidFill>
              <a:srgbClr val="ff33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53983" y="528380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lvl="0"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⑥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66391" y="5251452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71414" y="5552460"/>
            <a:ext cx="234726" cy="2654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0070c0"/>
                </a:solidFill>
              </a:rPr>
              <a:t>1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9449" y="5542726"/>
            <a:ext cx="238641" cy="2656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87484" y="5557327"/>
            <a:ext cx="23303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13379" y="5532992"/>
            <a:ext cx="230811" cy="265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◀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10647" y="5528125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&lt;&lt;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03553" y="5547593"/>
            <a:ext cx="360721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>
                  <a:solidFill>
                    <a:sysClr val="windowText" lastClr="000000"/>
                  </a:solidFill>
                </a:ln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&gt;&gt;</a:t>
            </a:r>
            <a:endParaRPr lang="ko-KR" altLang="en-US">
              <a:ln w="9525">
                <a:solidFill>
                  <a:sysClr val="windowText" lastClr="00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45519" y="5537859"/>
            <a:ext cx="236946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▶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74464" y="5271461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33956" y="2695208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14318" y="5271460"/>
            <a:ext cx="309999" cy="26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8582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100" b="1" i="0" u="non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60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2721903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288030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0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NOTICE_NO</a:t>
                      </a: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관리자이름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REGDATE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ctr" anchorCtr="0"/>
                    <a:p>
                      <a:pPr algn="ctr">
                        <a:defRPr lang="ko-KR" altLang="en-US"/>
                      </a:pPr>
                      <a:endParaRPr lang="en-US" sz="1000" b="0" i="0" u="non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0" tIns="0" rIns="0" bIns="0" anchor="b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0" name="Rectangle 94"/>
          <p:cNvSpPr txBox="1">
            <a:spLocks noChangeArrowheads="1"/>
          </p:cNvSpPr>
          <p:nvPr/>
        </p:nvSpPr>
        <p:spPr>
          <a:xfrm>
            <a:off x="4953001" y="323850"/>
            <a:ext cx="4953000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7187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쇼핑몰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게시판관리</a:t>
            </a: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_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공지사항 리스트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4463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32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  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87662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상세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4463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32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상세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94756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등록되어진 공지사항의 내용을 상세하게 볼 수 있다.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입력된 공지사항 제목 , 작성일 , 내용 표시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수정할 수 있는 공지사항 수정페이지로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조회 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해당글을 삭제하고, 공지사항 조회 페이지로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526" y="2096852"/>
            <a:ext cx="4632486" cy="3610515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2780773" y="5514026"/>
            <a:ext cx="516043" cy="147222"/>
          </a:xfrm>
          <a:prstGeom prst="rect">
            <a:avLst/>
          </a:prstGeom>
          <a:solidFill>
            <a:srgbClr val="795b8f"/>
          </a:solidFill>
          <a:ln w="9525" cap="flat" cmpd="sng" algn="ctr">
            <a:solidFill>
              <a:srgbClr val="6c4585"/>
            </a:solidFill>
            <a:prstDash val="solid"/>
            <a:round/>
          </a:ln>
          <a:effectLst/>
        </p:spPr>
        <p:txBody>
          <a:bodyPr vert="horz" wrap="squar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400" b="0" i="0" u="none">
                <a:solidFill>
                  <a:schemeClr val="bg1"/>
                </a:solidFill>
                <a:latin typeface="나눔고딕 ExtraBold"/>
                <a:ea typeface="나눔고딕 ExtraBold"/>
              </a:rPr>
              <a:t>삭제</a:t>
            </a:r>
            <a:endParaRPr lang="ko-KR" altLang="en-US" sz="400" b="0" i="0" u="none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4" name=""/>
          <p:cNvSpPr/>
          <p:nvPr/>
        </p:nvSpPr>
        <p:spPr>
          <a:xfrm>
            <a:off x="2596068" y="5301208"/>
            <a:ext cx="237131" cy="26505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8714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1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④</a:t>
            </a:r>
            <a:endParaRPr xmlns:mc="http://schemas.openxmlformats.org/markup-compatibility/2006" xmlns:hp="http://schemas.haansoft.com/office/presentation/8.0" lang="ko-KR" altLang="en-US" sz="11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3868" y="5481228"/>
            <a:ext cx="552527" cy="176237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4769" y="5503529"/>
            <a:ext cx="601693" cy="168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820978" cy="2171700"/>
        </p:xfrm>
        <a:graphic>
          <a:graphicData uri="http://schemas.openxmlformats.org/drawingml/2006/table">
            <a:tbl>
              <a:tblPr firstRow="1" bandRow="1"/>
              <a:tblGrid>
                <a:gridCol w="984382"/>
                <a:gridCol w="1760869"/>
                <a:gridCol w="2589382"/>
                <a:gridCol w="929692"/>
                <a:gridCol w="1549487"/>
                <a:gridCol w="1007166"/>
              </a:tblGrid>
              <a:tr h="116840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alt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I/</a:t>
                      </a: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O</a:t>
                      </a:r>
                      <a:endParaRPr lang="en-US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작성일(등록일)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16840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3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32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공지사항  상세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50750" y="800708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등록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18236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33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1823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등록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공지사항을 등록하는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공지사항의 제목 , 내용을 입력 받을 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등록을 취소하고, 공지사항 조회페이지로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 등록을 완료하고,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 공지사항 조회페이지로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80184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33 공지사항 등록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788" y="2154498"/>
            <a:ext cx="3972200" cy="3002694"/>
          </a:xfrm>
          <a:prstGeom prst="rect">
            <a:avLst/>
          </a:prstGeom>
        </p:spPr>
      </p:pic>
      <p:sp>
        <p:nvSpPr>
          <p:cNvPr id="67" name=""/>
          <p:cNvSpPr/>
          <p:nvPr/>
        </p:nvSpPr>
        <p:spPr>
          <a:xfrm>
            <a:off x="1064568" y="3284984"/>
            <a:ext cx="648072" cy="144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7187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5" name=""/>
          <p:cNvSpPr/>
          <p:nvPr/>
        </p:nvSpPr>
        <p:spPr>
          <a:xfrm>
            <a:off x="956556" y="3248980"/>
            <a:ext cx="792088" cy="18872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defTabSz="87187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600" b="0" i="0" u="none">
                <a:solidFill>
                  <a:schemeClr val="bg2"/>
                </a:solidFill>
                <a:latin typeface="나눔고딕 ExtraBold"/>
                <a:ea typeface="나눔고딕 ExtraBold"/>
              </a:rPr>
              <a:t>사용/ 비사용</a:t>
            </a:r>
            <a:endParaRPr lang="ko-KR" altLang="en-US" sz="600" b="0" i="0" u="none">
              <a:solidFill>
                <a:schemeClr val="bg2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8" name=""/>
          <p:cNvSpPr/>
          <p:nvPr/>
        </p:nvSpPr>
        <p:spPr>
          <a:xfrm>
            <a:off x="899592" y="3024256"/>
            <a:ext cx="2016224" cy="44074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rcRect t="31990"/>
          <a:stretch>
            <a:fillRect/>
          </a:stretch>
        </p:blipFill>
        <p:spPr>
          <a:xfrm>
            <a:off x="575556" y="3248980"/>
            <a:ext cx="3888432" cy="1825986"/>
          </a:xfrm>
          <a:prstGeom prst="rect">
            <a:avLst/>
          </a:prstGeom>
        </p:spPr>
      </p:pic>
      <p:sp>
        <p:nvSpPr>
          <p:cNvPr id="63" name=""/>
          <p:cNvSpPr/>
          <p:nvPr/>
        </p:nvSpPr>
        <p:spPr>
          <a:xfrm>
            <a:off x="1655676" y="4714218"/>
            <a:ext cx="684076" cy="226950"/>
          </a:xfrm>
          <a:prstGeom prst="rect">
            <a:avLst/>
          </a:prstGeom>
          <a:ln w="3175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ctr" defTabSz="81823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등록</a:t>
            </a:r>
            <a:endParaRPr lang="ko-KR" altLang="en-US" sz="9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2" name=""/>
          <p:cNvSpPr/>
          <p:nvPr/>
        </p:nvSpPr>
        <p:spPr>
          <a:xfrm>
            <a:off x="2865054" y="4725144"/>
            <a:ext cx="662830" cy="226950"/>
          </a:xfrm>
          <a:prstGeom prst="rect">
            <a:avLst/>
          </a:prstGeom>
          <a:ln w="3175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목록</a:t>
            </a:r>
            <a:endParaRPr lang="ko-KR" altLang="en-US" sz="9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1" name=""/>
          <p:cNvSpPr/>
          <p:nvPr/>
        </p:nvSpPr>
        <p:spPr>
          <a:xfrm>
            <a:off x="1475656" y="4581128"/>
            <a:ext cx="237041" cy="1983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8714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7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③</a:t>
            </a:r>
            <a:endParaRPr xmlns:mc="http://schemas.openxmlformats.org/markup-compatibility/2006" xmlns:hp="http://schemas.haansoft.com/office/presentation/8.0" lang="ko-KR" altLang="en-US" sz="7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sp>
        <p:nvSpPr>
          <p:cNvPr id="70" name="직사각형 21"/>
          <p:cNvSpPr/>
          <p:nvPr/>
        </p:nvSpPr>
        <p:spPr>
          <a:xfrm>
            <a:off x="2692423" y="4580601"/>
            <a:ext cx="236027" cy="216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800" b="1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800" b="1" i="0" u="none">
              <a:solidFill>
                <a:srgbClr val="ff0000"/>
              </a:solidFill>
            </a:endParaRPr>
          </a:p>
        </p:txBody>
      </p:sp>
      <p:sp>
        <p:nvSpPr>
          <p:cNvPr id="71" name="직사각형 20"/>
          <p:cNvSpPr/>
          <p:nvPr/>
        </p:nvSpPr>
        <p:spPr>
          <a:xfrm>
            <a:off x="629066" y="3086977"/>
            <a:ext cx="234522" cy="198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7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700" b="1" i="0" u="none">
              <a:solidFill>
                <a:srgbClr val="ff0000"/>
              </a:solidFill>
            </a:endParaRPr>
          </a:p>
        </p:txBody>
      </p:sp>
      <p:sp>
        <p:nvSpPr>
          <p:cNvPr id="72" name="직사각형 43"/>
          <p:cNvSpPr/>
          <p:nvPr/>
        </p:nvSpPr>
        <p:spPr>
          <a:xfrm>
            <a:off x="746327" y="3248980"/>
            <a:ext cx="3558973" cy="133214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0000" tIns="46800" rIns="90000" bIns="46800" anchor="t" anchorCtr="0">
            <a:spAutoFit/>
          </a:bodyPr>
          <a:lstStyle/>
          <a:p>
            <a:pPr marL="0" indent="0" algn="ctr" defTabSz="858145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64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작성일(등록일)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사용 유무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000" b="0" i="0" u="none">
                          <a:latin typeface="맑은 고딕"/>
                          <a:ea typeface="맑은 고딕"/>
                        </a:rPr>
                        <a:t>ACTIVE</a:t>
                      </a:r>
                      <a:endParaRPr lang="en-US" altLang="ko-KR" sz="1000" b="0" i="0" u="none"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3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9266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33 공지사항 등록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78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7" name="Group 322"/>
          <p:cNvGraphicFramePr>
            <a:graphicFrameLocks noGrp="1"/>
          </p:cNvGraphicFramePr>
          <p:nvPr/>
        </p:nvGraphicFramePr>
        <p:xfrm>
          <a:off x="350750" y="800708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33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공지사항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공지사항을 수정하는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사용여부를 파악한다. 사용,비사용으로 구분한다.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공지사항의 제목 , 내용을 입력 받아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 수정이 가능하다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3.  공지사항 수정을 완료하고, 공지사항 조회페이지로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4.  공지사항 수정을 취소하고,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 공지사항 조회페이지로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" name=""/>
          <p:cNvSpPr/>
          <p:nvPr/>
        </p:nvSpPr>
        <p:spPr>
          <a:xfrm>
            <a:off x="1532620" y="4113076"/>
            <a:ext cx="648072" cy="144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31328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0512" y="2107899"/>
            <a:ext cx="4117792" cy="2941280"/>
          </a:xfrm>
          <a:prstGeom prst="rect">
            <a:avLst/>
          </a:prstGeom>
        </p:spPr>
      </p:pic>
      <p:sp>
        <p:nvSpPr>
          <p:cNvPr id="72" name=""/>
          <p:cNvSpPr/>
          <p:nvPr/>
        </p:nvSpPr>
        <p:spPr>
          <a:xfrm>
            <a:off x="2739201" y="4714218"/>
            <a:ext cx="752679" cy="226950"/>
          </a:xfrm>
          <a:prstGeom prst="rect">
            <a:avLst/>
          </a:prstGeom>
          <a:ln w="3175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1823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목록</a:t>
            </a:r>
            <a:endParaRPr lang="ko-KR" altLang="en-US" sz="9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3" name=""/>
          <p:cNvSpPr/>
          <p:nvPr/>
        </p:nvSpPr>
        <p:spPr>
          <a:xfrm>
            <a:off x="1799692" y="4725144"/>
            <a:ext cx="699544" cy="226950"/>
          </a:xfrm>
          <a:prstGeom prst="rect">
            <a:avLst/>
          </a:prstGeom>
          <a:ln w="3175">
            <a:solidFill>
              <a:schemeClr val="accent3">
                <a:shade val="2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수정</a:t>
            </a:r>
            <a:endParaRPr lang="ko-KR" altLang="en-US" sz="9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4" name=""/>
          <p:cNvSpPr/>
          <p:nvPr/>
        </p:nvSpPr>
        <p:spPr>
          <a:xfrm>
            <a:off x="2663788" y="4651772"/>
            <a:ext cx="236086" cy="217388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65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8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④</a:t>
            </a:r>
            <a:endParaRPr xmlns:mc="http://schemas.openxmlformats.org/markup-compatibility/2006" xmlns:hp="http://schemas.haansoft.com/office/presentation/8.0" lang="ko-KR" altLang="en-US" sz="8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1989" y="3159965"/>
            <a:ext cx="1820790" cy="233031"/>
          </a:xfrm>
          <a:prstGeom prst="rect">
            <a:avLst/>
          </a:prstGeom>
        </p:spPr>
      </p:pic>
      <p:sp>
        <p:nvSpPr>
          <p:cNvPr id="76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5580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33 공지사항 등록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사용 유무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공지사항 사용 유무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ACTIVE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3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43901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33 공지사항 등록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graphicFrame>
        <p:nvGraphicFramePr>
          <p:cNvPr id="5" name="Group 322"/>
          <p:cNvGraphicFramePr>
            <a:graphicFrameLocks noGrp="1"/>
          </p:cNvGraphicFramePr>
          <p:nvPr/>
        </p:nvGraphicFramePr>
        <p:xfrm>
          <a:off x="315913" y="747145"/>
          <a:ext cx="9272587" cy="5924596"/>
        </p:xfrm>
        <a:graphic>
          <a:graphicData uri="http://schemas.openxmlformats.org/drawingml/2006/table">
            <a:tbl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297772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추천 상품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90000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UI_T2_004</a:t>
                      </a:r>
                      <a:endParaRPr lang="en-US" altLang="ko-KR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algn="l" defTabSz="900000" eaLnBrk="1" latinLnBrk="1" hangingPunct="1">
                        <a:defRPr lang="ko-KR" altLang="en-US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돋움"/>
                          <a:ea typeface="+mn-ea"/>
                          <a:cs typeface="+mn-cs"/>
                        </a:rPr>
                        <a:t>추천 상품 조회</a:t>
                      </a:r>
                      <a:endParaRPr lang="en-US" altLang="ko-KR" sz="1000" b="0" i="0" u="none" kern="1200">
                        <a:solidFill>
                          <a:srgbClr val="000000"/>
                        </a:solidFill>
                        <a:latin typeface="돋움"/>
                        <a:ea typeface="+mn-ea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추천상품으로 등록되어진 상품을 조회하기 위한 화면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31132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버튼 클릭 시 추천상품 목록 화면으로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66700" lvl="0" indent="-266700" algn="l" defTabSz="90000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+mj-lt"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해당 상품 클릭 시 상품 상세 화면 이동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.4  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주천상품 조회</a:t>
            </a:r>
            <a:endParaRPr lang="ko-KR" altLang="en-US" sz="1800" b="1" i="0" u="none" kern="0" spc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2728" y="1938099"/>
            <a:ext cx="3868253" cy="46805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690829" y="3498106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08784" y="3498106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26739" y="3498106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90829" y="4575572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8784" y="4575572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326739" y="4575572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90829" y="5597095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08784" y="5597095"/>
            <a:ext cx="310191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26739" y="5597095"/>
            <a:ext cx="309999" cy="248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80039" y="2871822"/>
            <a:ext cx="491336" cy="1868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600" b="0" i="0" u="none">
                <a:solidFill>
                  <a:schemeClr val="tx1"/>
                </a:solidFill>
                <a:latin typeface="맑은 고딕"/>
                <a:ea typeface="맑은 고딕"/>
              </a:rPr>
              <a:t>추천상품</a:t>
            </a:r>
            <a:endParaRPr lang="ko-KR" altLang="en-US" sz="6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81622" y="3878291"/>
            <a:ext cx="413428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50" y="3878291"/>
            <a:ext cx="412591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02785" y="3878291"/>
            <a:ext cx="412591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81622" y="4937462"/>
            <a:ext cx="413428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71250" y="4937462"/>
            <a:ext cx="412591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2785" y="4937462"/>
            <a:ext cx="412591" cy="2330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64768" y="2780928"/>
            <a:ext cx="311332" cy="2376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81622" y="5990968"/>
            <a:ext cx="413428" cy="2185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71250" y="5990968"/>
            <a:ext cx="412591" cy="2185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02785" y="5990968"/>
            <a:ext cx="412591" cy="2185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anchor="t" anchorCtr="0">
            <a:spAutoFit/>
          </a:bodyPr>
          <a:lstStyle/>
          <a:p>
            <a:pPr marL="0" indent="0" algn="ctr" defTabSz="90000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900" b="0" i="0" u="none">
                <a:solidFill>
                  <a:schemeClr val="tx1"/>
                </a:solidFill>
                <a:latin typeface="맑은 고딕"/>
                <a:ea typeface="맑은 고딕"/>
              </a:rPr>
              <a:t>추천</a:t>
            </a:r>
            <a:endParaRPr lang="ko-KR" altLang="en-US" sz="900" b="0" i="0" u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0792" y="1897284"/>
            <a:ext cx="2549740" cy="864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31328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34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조회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4" name="Group 322"/>
          <p:cNvGraphicFramePr>
            <a:graphicFrameLocks noGrp="1"/>
          </p:cNvGraphicFramePr>
          <p:nvPr/>
        </p:nvGraphicFramePr>
        <p:xfrm>
          <a:off x="350750" y="800708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44630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34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4463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4463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조회하는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게시판 형태의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화면이 조회 가능하다.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제목을 클릭하면,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상세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504" y="2039660"/>
            <a:ext cx="3505420" cy="525243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rcRect r="6640"/>
          <a:stretch>
            <a:fillRect/>
          </a:stretch>
        </p:blipFill>
        <p:spPr>
          <a:xfrm>
            <a:off x="668524" y="3177930"/>
            <a:ext cx="3340330" cy="334741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520" y="2888940"/>
            <a:ext cx="3312368" cy="298571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1843575" y="2528900"/>
            <a:ext cx="703875" cy="2745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en-US" altLang="ko-KR" sz="12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1:1상담</a:t>
            </a:r>
            <a:endParaRPr lang="en-US" altLang="ko-KR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0" name=""/>
          <p:cNvSpPr/>
          <p:nvPr/>
        </p:nvSpPr>
        <p:spPr>
          <a:xfrm>
            <a:off x="503434" y="2803475"/>
            <a:ext cx="3505420" cy="372186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4463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1" name="직사각형 6"/>
          <p:cNvSpPr/>
          <p:nvPr/>
        </p:nvSpPr>
        <p:spPr>
          <a:xfrm>
            <a:off x="356262" y="2564904"/>
            <a:ext cx="312262" cy="2441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52" name="직사각형 7"/>
          <p:cNvSpPr/>
          <p:nvPr/>
        </p:nvSpPr>
        <p:spPr>
          <a:xfrm>
            <a:off x="704528" y="3111203"/>
            <a:ext cx="312959" cy="245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none" lIns="89999" tIns="46800" rIns="89999" bIns="46800" anchor="t" anchorCtr="0">
            <a:spAutoFit/>
          </a:bodyPr>
          <a:lstStyle/>
          <a:p>
            <a:pPr marL="0" indent="0" algn="ctr" defTabSz="792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68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게시글 코드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 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게시글 등록일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3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0535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34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조회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69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35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상세 조회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4" name="Group 322"/>
          <p:cNvGraphicFramePr>
            <a:graphicFrameLocks noGrp="1"/>
          </p:cNvGraphicFramePr>
          <p:nvPr/>
        </p:nvGraphicFramePr>
        <p:xfrm>
          <a:off x="350750" y="800708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사용자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상세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35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상세 조회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상세 조회하는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게시판의 글 내용을 조회 가능하다.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게시판 답변 등록 페이지로 이동한다. (관리자만)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 답변 수정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260" y="3207038"/>
            <a:ext cx="3274403" cy="3138285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2219753" y="6093296"/>
            <a:ext cx="444035" cy="169443"/>
          </a:xfrm>
          <a:prstGeom prst="rect">
            <a:avLst/>
          </a:prstGeom>
          <a:solidFill>
            <a:srgbClr val="795b8f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500" b="0" i="0" u="none">
                <a:solidFill>
                  <a:schemeClr val="bg1"/>
                </a:solidFill>
                <a:latin typeface="나눔고딕 ExtraBold"/>
                <a:ea typeface="나눔고딕 ExtraBold"/>
              </a:rPr>
              <a:t>답변등록</a:t>
            </a:r>
            <a:endParaRPr lang="ko-KR" altLang="en-US" sz="500" b="0" i="0" u="none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6260" y="2397786"/>
            <a:ext cx="3274403" cy="707177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1640632" y="2924944"/>
            <a:ext cx="1152128" cy="14401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none" lIns="90000" tIns="46800" rIns="90000" bIns="46800" anchor="ctr" anchorCtr="0">
            <a:spAutoFit/>
          </a:bodyPr>
          <a:p>
            <a:pPr marL="0" indent="0" algn="ctr" defTabSz="831328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58" name=""/>
          <p:cNvSpPr/>
          <p:nvPr/>
        </p:nvSpPr>
        <p:spPr>
          <a:xfrm>
            <a:off x="1907704" y="2902397"/>
            <a:ext cx="758945" cy="2745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en-US" altLang="ko-KR" sz="1200" b="0" i="0" u="none">
                <a:solidFill>
                  <a:schemeClr val="tx1"/>
                </a:solidFill>
                <a:latin typeface="나눔고딕 ExtraBold"/>
                <a:ea typeface="나눔고딕 ExtraBold"/>
              </a:rPr>
              <a:t>1:1상담</a:t>
            </a:r>
            <a:endParaRPr lang="en-US" altLang="ko-KR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59" name="직사각형 6"/>
          <p:cNvSpPr/>
          <p:nvPr/>
        </p:nvSpPr>
        <p:spPr>
          <a:xfrm>
            <a:off x="512393" y="2982891"/>
            <a:ext cx="312262" cy="245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5580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61" name=""/>
          <p:cNvSpPr/>
          <p:nvPr/>
        </p:nvSpPr>
        <p:spPr>
          <a:xfrm>
            <a:off x="1979712" y="5955308"/>
            <a:ext cx="237016" cy="24600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76318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②</a:t>
            </a:r>
            <a:endParaRPr xmlns:mc="http://schemas.openxmlformats.org/markup-compatibility/2006" xmlns:hp="http://schemas.haansoft.com/office/presentation/8.0" lang="ko-KR" altLang="en-US" sz="10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sp>
        <p:nvSpPr>
          <p:cNvPr id="62" name="직사각형 8"/>
          <p:cNvSpPr/>
          <p:nvPr/>
        </p:nvSpPr>
        <p:spPr>
          <a:xfrm>
            <a:off x="3272139" y="5949280"/>
            <a:ext cx="312709" cy="2443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3218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5"/>
          <a:srcRect t="9470"/>
          <a:stretch>
            <a:fillRect/>
          </a:stretch>
        </p:blipFill>
        <p:spPr>
          <a:xfrm>
            <a:off x="634531" y="3825044"/>
            <a:ext cx="3289397" cy="2065684"/>
          </a:xfrm>
          <a:prstGeom prst="rect">
            <a:avLst/>
          </a:prstGeom>
        </p:spPr>
      </p:pic>
      <p:sp>
        <p:nvSpPr>
          <p:cNvPr id="60" name=""/>
          <p:cNvSpPr/>
          <p:nvPr/>
        </p:nvSpPr>
        <p:spPr>
          <a:xfrm>
            <a:off x="583483" y="3207038"/>
            <a:ext cx="3357180" cy="282770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80535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5" name=""/>
          <p:cNvSpPr/>
          <p:nvPr/>
        </p:nvSpPr>
        <p:spPr>
          <a:xfrm>
            <a:off x="2939833" y="6093296"/>
            <a:ext cx="444035" cy="163804"/>
          </a:xfrm>
          <a:prstGeom prst="rect">
            <a:avLst/>
          </a:prstGeom>
          <a:solidFill>
            <a:srgbClr val="795b8f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500" b="0" i="0" u="none">
                <a:solidFill>
                  <a:schemeClr val="bg1"/>
                </a:solidFill>
                <a:latin typeface="나눔고딕 ExtraBold"/>
                <a:ea typeface="나눔고딕 ExtraBold"/>
              </a:rPr>
              <a:t>답변수정</a:t>
            </a:r>
            <a:endParaRPr lang="ko-KR" altLang="en-US" sz="500" b="0" i="0" u="none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7" name="직사각형 8"/>
          <p:cNvSpPr/>
          <p:nvPr/>
        </p:nvSpPr>
        <p:spPr>
          <a:xfrm>
            <a:off x="2675115" y="5970627"/>
            <a:ext cx="312709" cy="245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62471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0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81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4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35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상세 조회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36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답변 등록 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4" name="Group 322"/>
          <p:cNvGraphicFramePr>
            <a:graphicFrameLocks noGrp="1"/>
          </p:cNvGraphicFramePr>
          <p:nvPr/>
        </p:nvGraphicFramePr>
        <p:xfrm>
          <a:off x="350750" y="800708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답변 등록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36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답변 등록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05350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 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답변 등록페이지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답변을 등록하려는 1:1상담의 내용을 확인할 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 답변 등록으로 제목, 내용을 입력 받을 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등록을 누르면 등록을 완료하고,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화면으로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목록을 누르면 등록을 취소하고,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화면으로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16" y="4350178"/>
            <a:ext cx="3201822" cy="2103157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381" y="2039362"/>
            <a:ext cx="3693918" cy="534843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0157" y="2708920"/>
            <a:ext cx="3129814" cy="1671649"/>
          </a:xfrm>
          <a:prstGeom prst="rect">
            <a:avLst/>
          </a:prstGeom>
        </p:spPr>
      </p:pic>
      <p:sp>
        <p:nvSpPr>
          <p:cNvPr id="71" name=""/>
          <p:cNvSpPr/>
          <p:nvPr/>
        </p:nvSpPr>
        <p:spPr>
          <a:xfrm>
            <a:off x="997108" y="4501886"/>
            <a:ext cx="237016" cy="24600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55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②</a:t>
            </a:r>
            <a:endParaRPr xmlns:mc="http://schemas.openxmlformats.org/markup-compatibility/2006" xmlns:hp="http://schemas.haansoft.com/office/presentation/8.0" lang="ko-KR" altLang="en-US" sz="10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sp>
        <p:nvSpPr>
          <p:cNvPr id="72" name="직사각형 8"/>
          <p:cNvSpPr/>
          <p:nvPr/>
        </p:nvSpPr>
        <p:spPr>
          <a:xfrm>
            <a:off x="1763688" y="6021288"/>
            <a:ext cx="312709" cy="245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0930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70" name="직사각형 6"/>
          <p:cNvSpPr/>
          <p:nvPr/>
        </p:nvSpPr>
        <p:spPr>
          <a:xfrm>
            <a:off x="1007604" y="2528900"/>
            <a:ext cx="312262" cy="245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3218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83" name="직사각형 8"/>
          <p:cNvSpPr/>
          <p:nvPr/>
        </p:nvSpPr>
        <p:spPr>
          <a:xfrm>
            <a:off x="2747123" y="6027979"/>
            <a:ext cx="312709" cy="2453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64486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endParaRPr lang="ko-KR" altLang="en-US" sz="10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124" y="2744924"/>
            <a:ext cx="3071176" cy="1738629"/>
          </a:xfrm>
          <a:prstGeom prst="rect">
            <a:avLst/>
          </a:prstGeom>
        </p:spPr>
      </p:pic>
      <p:sp>
        <p:nvSpPr>
          <p:cNvPr id="84" name=""/>
          <p:cNvSpPr/>
          <p:nvPr/>
        </p:nvSpPr>
        <p:spPr>
          <a:xfrm>
            <a:off x="1190158" y="2708920"/>
            <a:ext cx="2913790" cy="17746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78018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72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답변글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답변글 등록일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 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5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9266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36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답변 등록 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37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수정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4" name="Group 322"/>
          <p:cNvGraphicFramePr>
            <a:graphicFrameLocks noGrp="1"/>
          </p:cNvGraphicFramePr>
          <p:nvPr/>
        </p:nvGraphicFramePr>
        <p:xfrm>
          <a:off x="350750" y="801666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37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글을 수정하는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등록되어 있는 제목 , 내용 값을 불러오고 수정할 수 있도록 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삭제를 누르면 해당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삭제하고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목록을 누르면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수정을 누르면 해당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입력한 값으로 수정하고 ,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" name=""/>
          <p:cNvSpPr/>
          <p:nvPr/>
        </p:nvSpPr>
        <p:spPr>
          <a:xfrm>
            <a:off x="2540732" y="3155383"/>
            <a:ext cx="612068" cy="2745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31328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041" y="2852936"/>
            <a:ext cx="3693918" cy="534843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3541534"/>
            <a:ext cx="3981782" cy="2227726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rcRect r="36390"/>
          <a:stretch>
            <a:fillRect/>
          </a:stretch>
        </p:blipFill>
        <p:spPr>
          <a:xfrm>
            <a:off x="1943708" y="3452265"/>
            <a:ext cx="565308" cy="228762"/>
          </a:xfrm>
          <a:prstGeom prst="rect">
            <a:avLst/>
          </a:prstGeom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9772" y="3458557"/>
            <a:ext cx="362998" cy="209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85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80184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37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수정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72880" y="6671742"/>
            <a:ext cx="2063750" cy="213642"/>
          </a:xfrm>
        </p:spPr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94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818236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38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답변 수정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4" name="Group 322"/>
          <p:cNvGraphicFramePr>
            <a:graphicFrameLocks noGrp="1"/>
          </p:cNvGraphicFramePr>
          <p:nvPr/>
        </p:nvGraphicFramePr>
        <p:xfrm>
          <a:off x="350750" y="801666"/>
          <a:ext cx="9272587" cy="5759682"/>
        </p:xfrm>
        <a:graphic>
          <a:graphicData uri="http://schemas.openxmlformats.org/drawingml/2006/table">
            <a:tbl>
              <a:tblPr firstRow="1" bandRow="1"/>
              <a:tblGrid>
                <a:gridCol w="965200"/>
                <a:gridCol w="3671887"/>
                <a:gridCol w="936625"/>
                <a:gridCol w="1223615"/>
                <a:gridCol w="2475260"/>
              </a:tblGrid>
              <a:tr h="116840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Level1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관리자 페이지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Level2</a:t>
                      </a:r>
                      <a:endParaRPr lang="en-US" altLang="ko-KR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답변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05151"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0" lvl="0" indent="0" algn="l" defTabSz="831328" eaLnBrk="1" latinLnBrk="1" hangingPunct="1">
                        <a:lnSpc>
                          <a:spcPct val="104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/>
                        <a:buNone/>
                        <a:defRPr lang="ko-KR" altLang="en-US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UI_T2_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38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ctr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 vert="horz" lIns="90000" tIns="46800" rIns="90000" bIns="46800" anchor="t" anchorCtr="0"/>
                    <a:p>
                      <a:pPr marL="0" indent="0" algn="l" defTabSz="831328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1:1상담</a:t>
                      </a:r>
                      <a:r>
                        <a:rPr lang="ko-KR" altLang="en-US" sz="1000" b="0" i="0" u="non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답변 수정</a:t>
                      </a:r>
                      <a:endParaRPr lang="ko-KR" altLang="en-US" sz="1000" b="0" i="0" u="non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42730">
                <a:tc>
                  <a:txBody>
                    <a:bodyPr vert="horz" lIns="90000" tIns="46800" rIns="90000" bIns="46800" anchor="t" anchorCtr="0"/>
                    <a:p>
                      <a:pPr marL="0" lvl="0" indent="0" algn="ctr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화면개요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 vert="horz" lIns="90000" tIns="46800" rIns="90000" bIns="46800" anchor="t" anchorCtr="0"/>
                    <a:p>
                      <a:pPr marL="0" lvl="0" indent="0" algn="l" defTabSz="831328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0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답변을 수정하는 페이지</a:t>
                      </a:r>
                      <a:endParaRPr lang="ko-KR" altLang="en-US" sz="1000" b="0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7811">
                <a:tc rowSpan="2" gridSpan="4">
                  <a:txBody>
                    <a:bodyPr vert="horz" lIns="90000" tIns="46800" rIns="90000" bIns="46800" anchor="t" anchorCtr="0"/>
                    <a:p>
                      <a:pPr marL="0" lvl="0" indent="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180975" lvl="0" indent="-180975" algn="ctr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17990">
                <a:tc gridSpan="4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marL="266700" lvl="0" indent="-266700" algn="l" defTabSz="818236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HY울릉도M"/>
                        <a:ea typeface="HY울릉도M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0000" tIns="46800" rIns="90000" bIns="46800" anchor="t" anchorCtr="0"/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답변을 등록하려는 1:1상담의 내용을 확인할 수 있다.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6789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등록되어 있는 제목 , 내용 값을 불러오고 수정할 수 있도록 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삭제를 누르면 해당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삭제하고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92667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목록을 누르면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228600" lvl="0" indent="-228600" algn="l" defTabSz="743901" eaLnBrk="0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AutoNum type="arabicPeriod"/>
                        <a:defRPr lang="ko-KR" altLang="en-US"/>
                      </a:pP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수정을 누르면 해당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를 입력한 값으로 수정하고 , </a:t>
                      </a:r>
                      <a:r>
                        <a:rPr lang="en-US" altLang="ko-KR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1:1상담</a:t>
                      </a:r>
                      <a:r>
                        <a:rPr lang="ko-KR" altLang="en-US" sz="1000" b="1" i="0" u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조회 페이지로 이동한다.</a:t>
                      </a:r>
                      <a:endParaRPr lang="ko-KR" altLang="en-US" sz="1000" b="1" i="0" u="non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" name=""/>
          <p:cNvSpPr/>
          <p:nvPr/>
        </p:nvSpPr>
        <p:spPr>
          <a:xfrm>
            <a:off x="2540732" y="3155383"/>
            <a:ext cx="612068" cy="2745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p>
            <a:pPr marL="0" indent="0" algn="ctr" defTabSz="831328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ko-KR" altLang="en-US" sz="1200" b="0" i="0" u="none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968" y="4301303"/>
            <a:ext cx="3297526" cy="2224041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2772" y="2636912"/>
            <a:ext cx="3071176" cy="1738629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029" y="1994056"/>
            <a:ext cx="3693918" cy="534843"/>
          </a:xfrm>
          <a:prstGeom prst="rect">
            <a:avLst/>
          </a:prstGeom>
        </p:spPr>
      </p:pic>
      <p:sp>
        <p:nvSpPr>
          <p:cNvPr id="95" name="직사각형 6"/>
          <p:cNvSpPr/>
          <p:nvPr/>
        </p:nvSpPr>
        <p:spPr>
          <a:xfrm>
            <a:off x="806252" y="2427341"/>
            <a:ext cx="312262" cy="2455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709306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sz="1000" b="1" i="0" u="none">
              <a:solidFill>
                <a:srgbClr val="ff0000"/>
              </a:solidFill>
            </a:endParaRPr>
          </a:p>
        </p:txBody>
      </p:sp>
      <p:sp>
        <p:nvSpPr>
          <p:cNvPr id="96" name=""/>
          <p:cNvSpPr/>
          <p:nvPr/>
        </p:nvSpPr>
        <p:spPr>
          <a:xfrm>
            <a:off x="988806" y="2626474"/>
            <a:ext cx="2913790" cy="17746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0000" tIns="46800" rIns="90000" bIns="46800" anchor="ctr" anchorCtr="0">
            <a:spAutoFit/>
          </a:bodyPr>
          <a:lstStyle/>
          <a:p>
            <a:pPr marL="0" indent="0" algn="ctr" defTabSz="755804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66" name=""/>
          <p:cNvSpPr/>
          <p:nvPr/>
        </p:nvSpPr>
        <p:spPr>
          <a:xfrm>
            <a:off x="734584" y="4479144"/>
            <a:ext cx="237016" cy="24600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</a:ln>
          <a:effectLst/>
        </p:spPr>
        <p:txBody>
          <a:bodyPr vert="horz" wrap="square" lIns="89999" tIns="46800" rIns="89999" bIns="46800" anchor="ctr" anchorCtr="0">
            <a:spAutoFit/>
          </a:bodyPr>
          <a:lstStyle/>
          <a:p>
            <a:pPr marL="0" indent="0" algn="l" defTabSz="634710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1" i="0" u="none" kern="1200" mc:Ignorable="hp" hp:hslEmbossed="0">
                <a:solidFill>
                  <a:srgbClr val="ff0000"/>
                </a:solidFill>
                <a:latin typeface="Arial"/>
                <a:ea typeface="굴림"/>
              </a:rPr>
              <a:t>②</a:t>
            </a:r>
            <a:endParaRPr xmlns:mc="http://schemas.openxmlformats.org/markup-compatibility/2006" xmlns:hp="http://schemas.haansoft.com/office/presentation/8.0" lang="ko-KR" altLang="en-US" sz="1000" b="1" i="0" u="none" kern="1200" mc:Ignorable="hp" hp:hslEmbossed="0">
              <a:solidFill>
                <a:srgbClr val="ff0000"/>
              </a:solidFill>
              <a:latin typeface="Arial"/>
              <a:ea typeface="굴림"/>
            </a:endParaRPr>
          </a:p>
        </p:txBody>
      </p:sp>
      <p:sp>
        <p:nvSpPr>
          <p:cNvPr id="68" name="직사각형 8"/>
          <p:cNvSpPr/>
          <p:nvPr/>
        </p:nvSpPr>
        <p:spPr>
          <a:xfrm>
            <a:off x="1259632" y="6093296"/>
            <a:ext cx="312709" cy="24598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9999" tIns="46800" rIns="89999" bIns="46800" anchor="t" anchorCtr="0">
            <a:spAutoFit/>
          </a:bodyPr>
          <a:lstStyle/>
          <a:p>
            <a:pPr marL="0" indent="0" algn="ctr" defTabSz="665667" eaLnBrk="0" latinLnBrk="0" hangingPunct="0">
              <a:lnSpc>
                <a:spcPct val="100000"/>
              </a:lnSpc>
              <a:spcBef>
                <a:spcPct val="25000"/>
              </a:spcBef>
              <a:spcAft>
                <a:spcPct val="25000"/>
              </a:spcAft>
              <a:buClr>
                <a:schemeClr val="bg1"/>
              </a:buClr>
              <a:buFont typeface="Wingdings"/>
              <a:buNone/>
              <a:defRPr lang="ko-KR" altLang="en-US"/>
            </a:pPr>
            <a:r>
              <a:rPr lang="ko-KR" altLang="en-US" sz="1000" b="1" i="0" u="none">
                <a:solidFill>
                  <a:srgbClr val="ff0000"/>
                </a:solidFill>
                <a:latin typeface="맑은 고딕"/>
                <a:ea typeface="맑은 고딕"/>
              </a:rPr>
              <a:t>⑤</a:t>
            </a:r>
            <a:endParaRPr lang="ko-KR" altLang="en-US" sz="1000" b="1" i="0" u="non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8514" y="5301208"/>
            <a:ext cx="2625394" cy="38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76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7736" cy="2246652"/>
        </p:xfrm>
        <a:graphic>
          <a:graphicData uri="http://schemas.openxmlformats.org/drawingml/2006/table">
            <a:tbl>
              <a:tblPr firstRow="1" bandRow="1"/>
              <a:tblGrid>
                <a:gridCol w="996436"/>
                <a:gridCol w="1781175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REGDATE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회원 아이디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제목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TITLE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문의글 내용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CONTENT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업데이트 날짜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UPDATEDATE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I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alt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alt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7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792667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38</a:t>
            </a: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  1:1상담</a:t>
            </a:r>
            <a:r>
              <a:rPr lang="ko-KR" altLang="en-US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글 수정 페이지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8</a:t>
            </a:fld>
            <a:r>
              <a:rPr lang="en-US" altLang="ko-KR"/>
              <a:t> -</a:t>
            </a:r>
            <a:endParaRPr lang="en-US" altLang="ko-KR"/>
          </a:p>
        </p:txBody>
      </p:sp>
      <p:graphicFrame>
        <p:nvGraphicFramePr>
          <p:cNvPr id="3" name="표 4"/>
          <p:cNvGraphicFramePr>
            <a:graphicFrameLocks noGrp="1"/>
          </p:cNvGraphicFramePr>
          <p:nvPr/>
        </p:nvGraphicFramePr>
        <p:xfrm>
          <a:off x="560511" y="1052738"/>
          <a:ext cx="8928992" cy="5429409"/>
        </p:xfrm>
        <a:graphic>
          <a:graphicData uri="http://schemas.openxmlformats.org/drawingml/2006/table">
            <a:tbl>
              <a:tblGrid>
                <a:gridCol w="996436"/>
                <a:gridCol w="1782431"/>
                <a:gridCol w="2621089"/>
                <a:gridCol w="941076"/>
                <a:gridCol w="1568461"/>
                <a:gridCol w="1019499"/>
              </a:tblGrid>
              <a:tr h="187221"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한글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영문 명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필수여부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en-US" sz="1100" b="1" kern="100">
                          <a:latin typeface="맑은 고딕"/>
                          <a:ea typeface="맑은 고딕"/>
                          <a:cs typeface="Times New Roman"/>
                        </a:rPr>
                        <a:t>I/O </a:t>
                      </a: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유형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초기값</a:t>
                      </a:r>
                      <a:endParaRPr lang="ko-KR" sz="1100" b="1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6e6e6"/>
                    </a:solidFill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CODE1_NAME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단가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SELL_PRICE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할인율</a:t>
                      </a: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DISCOUNT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REAL_PRICE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UUID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r>
                        <a:rPr lang="en-US" sz="1100" b="0" i="0" u="non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파일명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업로드 경로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ko-KR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UPLOADPATH</a:t>
                      </a:r>
                      <a:endParaRPr lang="ko-KR" altLang="ko-KR" sz="11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Y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marL="0" lvl="0" indent="0" algn="ctr" defTabSz="5792016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ko-KR" altLang="en-US" sz="1100" b="0" i="0">
                          <a:solidFill>
                            <a:srgbClr val="000000">
                              <a:alpha val="100000"/>
                            </a:srgbClr>
                          </a:solidFill>
                          <a:ea typeface="맑은 고딕"/>
                        </a:rPr>
                        <a:t>O</a:t>
                      </a:r>
                      <a:endParaRPr lang="ko-KR" altLang="en-US" sz="1100" b="0" i="0">
                        <a:solidFill>
                          <a:srgbClr val="000000">
                            <a:alpha val="100000"/>
                          </a:srgbClr>
                        </a:solidFill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altLang="ko-KR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187221"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ko-KR" alt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l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 lang="ko-KR" altLang="en-US"/>
                      </a:pPr>
                      <a:endParaRPr lang="en-US" sz="1100" b="0" i="0" u="non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62865" tIns="0" rIns="62865" bIns="0" anchor="ctr" anchorCtr="0"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  <a:defRPr lang="ko-KR" altLang="en-US"/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직사각형 6"/>
          <p:cNvSpPr/>
          <p:nvPr/>
        </p:nvSpPr>
        <p:spPr>
          <a:xfrm>
            <a:off x="425987" y="703729"/>
            <a:ext cx="1386919" cy="265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맑은 고딕"/>
                <a:ea typeface="맑은 고딕"/>
              </a:rPr>
              <a:t>* </a:t>
            </a:r>
            <a:r>
              <a:rPr lang="ko-KR" altLang="ko-KR" b="1">
                <a:latin typeface="맑은 고딕"/>
                <a:ea typeface="맑은 고딕"/>
              </a:rPr>
              <a:t>화면입출력정보</a:t>
            </a:r>
            <a:endParaRPr lang="ko-KR" altLang="ko-KR" b="1">
              <a:latin typeface="맑은 고딕"/>
              <a:ea typeface="맑은 고딕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625" y="1714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>
            <a:lvl1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2pPr>
            <a:lvl3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3pPr>
            <a:lvl4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4pPr>
            <a:lvl5pPr algn="l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</a:defRPr>
            </a:lvl9pPr>
          </a:lstStyle>
          <a:p>
            <a:pPr lvl="0">
              <a:defRPr lang="ko-KR" altLang="en-US"/>
            </a:pPr>
            <a:r>
              <a:rPr lang="en-US" altLang="ko-KR" sz="1800"/>
              <a:t>1. UI </a:t>
            </a:r>
            <a:r>
              <a:rPr lang="ko-KR" altLang="en-US" sz="1800"/>
              <a:t> 설계</a:t>
            </a:r>
            <a:endParaRPr lang="ko-KR" altLang="en-US" sz="1800"/>
          </a:p>
        </p:txBody>
      </p:sp>
      <p:sp>
        <p:nvSpPr>
          <p:cNvPr id="11" name="Rectangle 94"/>
          <p:cNvSpPr txBox="1">
            <a:spLocks noChangeArrowheads="1"/>
          </p:cNvSpPr>
          <p:nvPr/>
        </p:nvSpPr>
        <p:spPr>
          <a:xfrm>
            <a:off x="5902325" y="323850"/>
            <a:ext cx="4003675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marL="0" lvl="0" indent="0" algn="r" defTabSz="90000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1800" b="1" i="0" u="none" kern="0" spc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rPr>
              <a:t>1.4  </a:t>
            </a:r>
            <a:r>
              <a:rPr lang="ko-KR" altLang="en-US" sz="1800" b="1" ker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추천상품 조회</a:t>
            </a:r>
            <a:endParaRPr lang="ko-KR" altLang="en-US" sz="1800" b="1" i="0" u="none" kern="0" spc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88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>
          <a:xfrm>
            <a:off x="3413760" y="2730297"/>
            <a:ext cx="2979359" cy="5186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r" eaLnBrk="0" hangingPunct="0">
              <a:defRPr lang="ko-KR" altLang="en-US"/>
            </a:pPr>
            <a:r>
              <a:rPr lang="en-US" altLang="ko-KR" sz="2800" b="1">
                <a:latin typeface="맑은 고딕"/>
                <a:ea typeface="맑은 고딕"/>
              </a:rPr>
              <a:t>CSS</a:t>
            </a:r>
            <a:r>
              <a:rPr lang="ko-KR" altLang="en-US" sz="2800" b="1">
                <a:latin typeface="맑은 고딕"/>
                <a:ea typeface="맑은 고딕"/>
              </a:rPr>
              <a:t> 디자인 샘플 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90</a:t>
            </a:fld>
            <a:r>
              <a:rPr lang="en-US" altLang="ko-KR"/>
              <a:t> -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504" y="1304764"/>
            <a:ext cx="4968552" cy="475252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37076" y="1304763"/>
            <a:ext cx="3790422" cy="4752528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>
          <a:xfrm>
            <a:off x="3821239" y="678069"/>
            <a:ext cx="2211881" cy="5186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r"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 블로그 화면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91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4291774" y="678069"/>
            <a:ext cx="1021266" cy="5186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r"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 바텀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6696" y="1340768"/>
            <a:ext cx="4902476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92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4766310" y="786081"/>
            <a:ext cx="546730" cy="5186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algn="r"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탑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2312" y="1548172"/>
            <a:ext cx="4013112" cy="476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93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3983978" y="786080"/>
            <a:ext cx="2089780" cy="5186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r"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결제 페이지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2740" y="1522937"/>
            <a:ext cx="4752528" cy="521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94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3983978" y="786080"/>
            <a:ext cx="2089780" cy="5186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메인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6576" y="1484784"/>
            <a:ext cx="3319561" cy="478853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3080" y="1484784"/>
            <a:ext cx="3156684" cy="490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95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3983978" y="786080"/>
            <a:ext cx="2089780" cy="5186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상품 리스트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6575" y="1664804"/>
            <a:ext cx="3021994" cy="4716524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0032" y="1664804"/>
            <a:ext cx="3371400" cy="4714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96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3983978" y="786080"/>
            <a:ext cx="2089780" cy="5186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상품 상세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2559" y="2024844"/>
            <a:ext cx="3544006" cy="406229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70032" y="2013386"/>
            <a:ext cx="3371400" cy="4017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/>
              <a:t>- </a:t>
            </a:r>
            <a:fld id="{C901A90A-51E9-4B3D-970E-5E426F951B65}" type="slidenum">
              <a:rPr lang="en-US" altLang="ko-KR"/>
              <a:pPr>
                <a:defRPr lang="ko-KR"/>
              </a:pPr>
              <a:t>97</a:t>
            </a:fld>
            <a:r>
              <a:rPr lang="en-US" altLang="ko-KR"/>
              <a:t> -</a:t>
            </a:r>
            <a:endParaRPr lang="en-US" altLang="ko-KR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>
          <a:xfrm>
            <a:off x="3983978" y="786080"/>
            <a:ext cx="2089780" cy="5186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0" hangingPunct="0">
              <a:defRPr lang="ko-KR" altLang="en-US"/>
            </a:pPr>
            <a:r>
              <a:rPr lang="ko-KR" altLang="en-US" sz="2800" b="1">
                <a:latin typeface="맑은 고딕"/>
                <a:ea typeface="맑은 고딕"/>
              </a:rPr>
              <a:t>장바구니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1672" y="2024844"/>
            <a:ext cx="3365781" cy="406229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70032" y="2024844"/>
            <a:ext cx="3371400" cy="4062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AC Photograph - Innovator">
  <a:themeElements>
    <a:clrScheme name="">
      <a:dk1>
        <a:srgbClr val="000000"/>
      </a:dk1>
      <a:lt1>
        <a:srgbClr val="ffffff"/>
      </a:lt1>
      <a:dk2>
        <a:srgbClr val="ffffff"/>
      </a:dk2>
      <a:lt2>
        <a:srgbClr val="c0c0c0"/>
      </a:lt2>
      <a:accent1>
        <a:srgbClr val="0066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ab8ff"/>
      </a:accent5>
      <a:accent6>
        <a:srgbClr val="2db9b9"/>
      </a:accent6>
      <a:hlink>
        <a:srgbClr val="ff9433"/>
      </a:hlink>
      <a:folHlink>
        <a:srgbClr val="00cc66"/>
      </a:folHlink>
    </a:clrScheme>
    <a:fontScheme name="AC Photograph - Innovator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25000"/>
          </a:spcAft>
          <a:buClr>
            <a:schemeClr val="bg1"/>
          </a:buClr>
          <a:buFont typeface="Wingdings"/>
          <a:buNone/>
          <a:defRPr kumimoji="0" lang="en-US" sz="1200" b="0" i="0" u="none" strike="noStrike" cap="none" normalizeH="0" baseline="0" smtClean="0">
            <a:solidFill>
              <a:schemeClr val="tx1"/>
            </a:solidFill>
            <a:latin typeface="Arial"/>
            <a:ea typeface="굴림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25000"/>
          </a:spcAft>
          <a:buClr>
            <a:schemeClr val="bg1"/>
          </a:buClr>
          <a:buFont typeface="Wingdings"/>
          <a:buNone/>
          <a:defRPr kumimoji="0" lang="en-US" sz="1200" b="0" i="0" u="none" strike="noStrike" cap="none" normalizeH="0" baseline="0" smtClean="0">
            <a:solidFill>
              <a:schemeClr val="tx1"/>
            </a:solidFill>
            <a:latin typeface="Arial"/>
            <a:ea typeface="굴림"/>
          </a:defRPr>
        </a:defPPr>
      </a:lst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0066ff"/>
      </a:accent1>
      <a:accent2>
        <a:srgbClr val="33ccc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ff9433"/>
      </a:hlink>
      <a:folHlink>
        <a:srgbClr val="00cc66"/>
      </a:folHlink>
    </a:clrScheme>
    <a:fontScheme name="">
      <a:majorFont>
        <a:latin typeface="Arial"/>
        <a:ea typeface="Arial"/>
        <a:cs typeface="Times New Roman"/>
      </a:majorFont>
      <a:minorFont>
        <a:latin typeface="Arial"/>
        <a:ea typeface="Arial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2261</ep:Words>
  <ep:PresentationFormat>A4 용지(210x297mm)</ep:PresentationFormat>
  <ep:Paragraphs>941</ep:Paragraphs>
  <ep:Slides>98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98</vt:i4>
      </vt:variant>
    </vt:vector>
  </ep:HeadingPairs>
  <ep:TitlesOfParts>
    <vt:vector size="100" baseType="lpstr">
      <vt:lpstr>AC Photograph - Innovator</vt:lpstr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1999-02-15T10:43:20.000</dcterms:created>
  <dc:creator>URIELSOFT</dc:creator>
  <cp:lastModifiedBy>macao</cp:lastModifiedBy>
  <dcterms:modified xsi:type="dcterms:W3CDTF">2022-07-04T07:37:37.150</dcterms:modified>
  <cp:revision>2687</cp:revision>
  <dc:title>No Slide Title</dc:title>
</cp:coreProperties>
</file>